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72" r:id="rId4"/>
  </p:sldMasterIdLst>
  <p:notesMasterIdLst>
    <p:notesMasterId r:id="rId36"/>
  </p:notesMasterIdLst>
  <p:handoutMasterIdLst>
    <p:handoutMasterId r:id="rId37"/>
  </p:handoutMasterIdLst>
  <p:sldIdLst>
    <p:sldId id="824" r:id="rId5"/>
    <p:sldId id="761" r:id="rId6"/>
    <p:sldId id="762" r:id="rId7"/>
    <p:sldId id="813" r:id="rId8"/>
    <p:sldId id="763" r:id="rId9"/>
    <p:sldId id="764" r:id="rId10"/>
    <p:sldId id="765" r:id="rId11"/>
    <p:sldId id="796" r:id="rId12"/>
    <p:sldId id="766" r:id="rId13"/>
    <p:sldId id="767" r:id="rId14"/>
    <p:sldId id="820" r:id="rId15"/>
    <p:sldId id="768" r:id="rId16"/>
    <p:sldId id="769" r:id="rId17"/>
    <p:sldId id="770" r:id="rId18"/>
    <p:sldId id="776" r:id="rId19"/>
    <p:sldId id="771" r:id="rId20"/>
    <p:sldId id="821" r:id="rId21"/>
    <p:sldId id="772" r:id="rId22"/>
    <p:sldId id="822" r:id="rId23"/>
    <p:sldId id="823" r:id="rId24"/>
    <p:sldId id="775" r:id="rId25"/>
    <p:sldId id="778" r:id="rId26"/>
    <p:sldId id="779" r:id="rId27"/>
    <p:sldId id="780" r:id="rId28"/>
    <p:sldId id="782" r:id="rId29"/>
    <p:sldId id="783" r:id="rId30"/>
    <p:sldId id="785" r:id="rId31"/>
    <p:sldId id="819" r:id="rId32"/>
    <p:sldId id="791" r:id="rId33"/>
    <p:sldId id="825" r:id="rId34"/>
    <p:sldId id="826" r:id="rId35"/>
  </p:sldIdLst>
  <p:sldSz cx="12436475" cy="6994525"/>
  <p:notesSz cx="7010400" cy="9296400"/>
  <p:defaultTex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p:defaultTextStyle>
  <p:extLst>
    <p:ext uri="{521415D9-36F7-43E2-AB2F-B90AF26B5E84}">
      <p14:sectionLst xmlns:p14="http://schemas.microsoft.com/office/powerpoint/2010/main">
        <p14:section name="Data Dividend Intro" id="{A6C987ED-F520-4160-AF54-FAA796FFE2FC}">
          <p14:sldIdLst>
            <p14:sldId id="824"/>
          </p14:sldIdLst>
        </p14:section>
        <p14:section name="Azure DB Overview" id="{A71E66E2-806B-41BD-BA50-265BB482554C}">
          <p14:sldIdLst>
            <p14:sldId id="761"/>
            <p14:sldId id="762"/>
            <p14:sldId id="813"/>
            <p14:sldId id="763"/>
            <p14:sldId id="764"/>
            <p14:sldId id="765"/>
            <p14:sldId id="796"/>
            <p14:sldId id="766"/>
            <p14:sldId id="767"/>
            <p14:sldId id="820"/>
            <p14:sldId id="768"/>
            <p14:sldId id="769"/>
            <p14:sldId id="770"/>
          </p14:sldIdLst>
        </p14:section>
        <p14:section name="Azure DB Sterling" id="{F49EBE05-C79A-4FC8-A728-5D88C87C0459}">
          <p14:sldIdLst>
            <p14:sldId id="776"/>
            <p14:sldId id="771"/>
            <p14:sldId id="821"/>
            <p14:sldId id="772"/>
            <p14:sldId id="822"/>
            <p14:sldId id="823"/>
            <p14:sldId id="775"/>
            <p14:sldId id="778"/>
            <p14:sldId id="779"/>
            <p14:sldId id="780"/>
            <p14:sldId id="782"/>
            <p14:sldId id="783"/>
            <p14:sldId id="785"/>
            <p14:sldId id="819"/>
          </p14:sldIdLst>
        </p14:section>
        <p14:section name="Closing" id="{76B9E69B-6795-4351-B2FB-E2AEC96C2126}">
          <p14:sldIdLst>
            <p14:sldId id="791"/>
            <p14:sldId id="825"/>
            <p14:sldId id="826"/>
          </p14:sldIdLst>
        </p14:section>
      </p14:sectionLst>
    </p:ext>
    <p:ext uri="{EFAFB233-063F-42B5-8137-9DF3F51BA10A}">
      <p15:sldGuideLst xmlns:p15="http://schemas.microsoft.com/office/powerpoint/2012/main">
        <p15:guide id="46" orient="horz" pos="187" userDrawn="1">
          <p15:clr>
            <a:srgbClr val="A4A3A4"/>
          </p15:clr>
        </p15:guide>
        <p15:guide id="47" orient="horz" pos="763" userDrawn="1">
          <p15:clr>
            <a:srgbClr val="A4A3A4"/>
          </p15:clr>
        </p15:guide>
        <p15:guide id="49" pos="749" userDrawn="1">
          <p15:clr>
            <a:srgbClr val="A4A3A4"/>
          </p15:clr>
        </p15:guide>
        <p15:guide id="50" pos="173" userDrawn="1">
          <p15:clr>
            <a:srgbClr val="A4A3A4"/>
          </p15:clr>
        </p15:guide>
        <p15:guide id="51" pos="1325" userDrawn="1">
          <p15:clr>
            <a:srgbClr val="A4A3A4"/>
          </p15:clr>
        </p15:guide>
        <p15:guide id="52" pos="1901" userDrawn="1">
          <p15:clr>
            <a:srgbClr val="A4A3A4"/>
          </p15:clr>
        </p15:guide>
        <p15:guide id="53" pos="2477" userDrawn="1">
          <p15:clr>
            <a:srgbClr val="A4A3A4"/>
          </p15:clr>
        </p15:guide>
        <p15:guide id="54" pos="3053" userDrawn="1">
          <p15:clr>
            <a:srgbClr val="A4A3A4"/>
          </p15:clr>
        </p15:guide>
        <p15:guide id="55" pos="3629" userDrawn="1">
          <p15:clr>
            <a:srgbClr val="A4A3A4"/>
          </p15:clr>
        </p15:guide>
        <p15:guide id="56" pos="4205" userDrawn="1">
          <p15:clr>
            <a:srgbClr val="A4A3A4"/>
          </p15:clr>
        </p15:guide>
        <p15:guide id="57" pos="4781" userDrawn="1">
          <p15:clr>
            <a:srgbClr val="A4A3A4"/>
          </p15:clr>
        </p15:guide>
        <p15:guide id="58" pos="5357" userDrawn="1">
          <p15:clr>
            <a:srgbClr val="A4A3A4"/>
          </p15:clr>
        </p15:guide>
        <p15:guide id="59" pos="5933" userDrawn="1">
          <p15:clr>
            <a:srgbClr val="A4A3A4"/>
          </p15:clr>
        </p15:guide>
        <p15:guide id="60" pos="6533" userDrawn="1">
          <p15:clr>
            <a:srgbClr val="A4A3A4"/>
          </p15:clr>
        </p15:guide>
        <p15:guide id="61" pos="7085" userDrawn="1">
          <p15:clr>
            <a:srgbClr val="A4A3A4"/>
          </p15:clr>
        </p15:guide>
        <p15:guide id="62" pos="7661" userDrawn="1">
          <p15:clr>
            <a:srgbClr val="A4A3A4"/>
          </p15:clr>
        </p15:guide>
        <p15:guide id="63" orient="horz" pos="1339" userDrawn="1">
          <p15:clr>
            <a:srgbClr val="A4A3A4"/>
          </p15:clr>
        </p15:guide>
        <p15:guide id="64" orient="horz" pos="1915" userDrawn="1">
          <p15:clr>
            <a:srgbClr val="A4A3A4"/>
          </p15:clr>
        </p15:guide>
        <p15:guide id="65" orient="horz" pos="2491" userDrawn="1">
          <p15:clr>
            <a:srgbClr val="A4A3A4"/>
          </p15:clr>
        </p15:guide>
        <p15:guide id="66" orient="horz" pos="3067" userDrawn="1">
          <p15:clr>
            <a:srgbClr val="A4A3A4"/>
          </p15:clr>
        </p15:guide>
        <p15:guide id="67" orient="horz" pos="3643" userDrawn="1">
          <p15:clr>
            <a:srgbClr val="A4A3A4"/>
          </p15:clr>
        </p15:guide>
        <p15:guide id="68" orient="horz" pos="4195" userDrawn="1">
          <p15:clr>
            <a:srgbClr val="A4A3A4"/>
          </p15:clr>
        </p15:guide>
        <p15:guide id="69" orient="horz" pos="160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2E"/>
    <a:srgbClr val="FFFFFF"/>
    <a:srgbClr val="002050"/>
    <a:srgbClr val="005695"/>
    <a:srgbClr val="505050"/>
    <a:srgbClr val="D9D9D9"/>
    <a:srgbClr val="BBBCBD"/>
    <a:srgbClr val="E9EAEB"/>
    <a:srgbClr val="D42C00"/>
    <a:srgbClr val="A32D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2" autoAdjust="0"/>
    <p:restoredTop sz="79336" autoAdjust="0"/>
  </p:normalViewPr>
  <p:slideViewPr>
    <p:cSldViewPr snapToGrid="0">
      <p:cViewPr varScale="1">
        <p:scale>
          <a:sx n="84" d="100"/>
          <a:sy n="84" d="100"/>
        </p:scale>
        <p:origin x="1878" y="84"/>
      </p:cViewPr>
      <p:guideLst>
        <p:guide orient="horz" pos="187"/>
        <p:guide orient="horz" pos="763"/>
        <p:guide pos="749"/>
        <p:guide pos="173"/>
        <p:guide pos="1325"/>
        <p:guide pos="1901"/>
        <p:guide pos="2477"/>
        <p:guide pos="3053"/>
        <p:guide pos="3629"/>
        <p:guide pos="4205"/>
        <p:guide pos="4781"/>
        <p:guide pos="5357"/>
        <p:guide pos="5933"/>
        <p:guide pos="6533"/>
        <p:guide pos="7085"/>
        <p:guide pos="7661"/>
        <p:guide orient="horz" pos="1339"/>
        <p:guide orient="horz" pos="1915"/>
        <p:guide orient="horz" pos="2491"/>
        <p:guide orient="horz" pos="3067"/>
        <p:guide orient="horz" pos="3643"/>
        <p:guide orient="horz" pos="4195"/>
        <p:guide orient="horz" pos="1603"/>
      </p:guideLst>
    </p:cSldViewPr>
  </p:slideViewPr>
  <p:notesTextViewPr>
    <p:cViewPr>
      <p:scale>
        <a:sx n="150" d="100"/>
        <a:sy n="150" d="100"/>
      </p:scale>
      <p:origin x="0" y="0"/>
    </p:cViewPr>
  </p:notesTextViewPr>
  <p:sorterViewPr>
    <p:cViewPr>
      <p:scale>
        <a:sx n="50" d="100"/>
        <a:sy n="50" d="100"/>
      </p:scale>
      <p:origin x="0" y="-2601"/>
    </p:cViewPr>
  </p:sorterViewPr>
  <p:notesViewPr>
    <p:cSldViewPr snapToGrid="0">
      <p:cViewPr varScale="1">
        <p:scale>
          <a:sx n="81" d="100"/>
          <a:sy n="81" d="100"/>
        </p:scale>
        <p:origin x="2022" y="1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defTabSz="932688"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656B97E7-3517-BA49-9C61-BB0AA69F1F05}" type="datetimeFigureOut">
              <a:rPr lang="en-US"/>
              <a:pPr>
                <a:defRPr/>
              </a:pPr>
              <a:t>1/24/2017</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defTabSz="932688"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959BDC71-D924-834D-B117-7FF15E680F4D}" type="slidenum">
              <a:rPr lang="en-US"/>
              <a:pPr>
                <a:defRPr/>
              </a:pPr>
              <a:t>‹Nº›</a:t>
            </a:fld>
            <a:endParaRPr lang="en-US" dirty="0"/>
          </a:p>
        </p:txBody>
      </p:sp>
    </p:spTree>
    <p:extLst>
      <p:ext uri="{BB962C8B-B14F-4D97-AF65-F5344CB8AC3E}">
        <p14:creationId xmlns:p14="http://schemas.microsoft.com/office/powerpoint/2010/main" val="1506711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defTabSz="932688"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144C36B2-748D-0D47-8AD2-1DD2B2E12A6E}" type="datetimeFigureOut">
              <a:rPr lang="en-US"/>
              <a:pPr>
                <a:defRPr/>
              </a:pPr>
              <a:t>1/24/2017</a:t>
            </a:fld>
            <a:endParaRPr lang="en-US" dirty="0"/>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3177" tIns="46589" rIns="93177" bIns="46589" rtlCol="0" anchor="b"/>
          <a:lstStyle>
            <a:lvl1pPr algn="l" defTabSz="932688"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anose="020F0502020204030204" pitchFamily="34" charset="0"/>
                <a:ea typeface="MS PGothic" panose="020B0600070205080204" pitchFamily="34" charset="-128"/>
                <a:cs typeface="+mn-cs"/>
              </a:defRPr>
            </a:lvl1pPr>
          </a:lstStyle>
          <a:p>
            <a:pPr>
              <a:defRPr/>
            </a:pPr>
            <a:fld id="{7088D5E3-B0C4-244E-905F-C9848084E0A1}" type="slidenum">
              <a:rPr lang="en-US"/>
              <a:pPr>
                <a:defRPr/>
              </a:pPr>
              <a:t>‹Nº›</a:t>
            </a:fld>
            <a:endParaRPr lang="en-US" dirty="0"/>
          </a:p>
        </p:txBody>
      </p:sp>
    </p:spTree>
    <p:extLst>
      <p:ext uri="{BB962C8B-B14F-4D97-AF65-F5344CB8AC3E}">
        <p14:creationId xmlns:p14="http://schemas.microsoft.com/office/powerpoint/2010/main" val="1657721836"/>
      </p:ext>
    </p:extLst>
  </p:cSld>
  <p:clrMap bg1="lt1" tx1="dk1" bg2="lt2" tx2="dk2" accent1="accent1" accent2="accent2" accent3="accent3" accent4="accent4" accent5="accent5" accent6="accent6" hlink="hlink" folHlink="folHlink"/>
  <p:notesStyle>
    <a:lvl1pPr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6513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3186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9858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6531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1</a:t>
            </a:fld>
            <a:endParaRPr lang="en-US" dirty="0"/>
          </a:p>
        </p:txBody>
      </p:sp>
    </p:spTree>
    <p:extLst>
      <p:ext uri="{BB962C8B-B14F-4D97-AF65-F5344CB8AC3E}">
        <p14:creationId xmlns:p14="http://schemas.microsoft.com/office/powerpoint/2010/main" val="422651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Protection against system failures</a:t>
            </a:r>
          </a:p>
          <a:p>
            <a:r>
              <a:rPr lang="en-US" dirty="0"/>
              <a:t>Each database is protected by up</a:t>
            </a:r>
            <a:r>
              <a:rPr lang="en-US" baseline="0" dirty="0"/>
              <a:t> to </a:t>
            </a:r>
            <a:r>
              <a:rPr lang="en-US" dirty="0"/>
              <a:t>4 </a:t>
            </a:r>
            <a:r>
              <a:rPr lang="en-US" baseline="0" dirty="0"/>
              <a:t>replicas</a:t>
            </a:r>
          </a:p>
          <a:p>
            <a:r>
              <a:rPr lang="en-US" baseline="0" dirty="0"/>
              <a:t>User sees a logical database, abstraction over a primary and a set of up to 4 replicas</a:t>
            </a:r>
          </a:p>
          <a:p>
            <a:r>
              <a:rPr lang="en-US" baseline="0" dirty="0"/>
              <a:t>Reads are served directly from the primary </a:t>
            </a:r>
          </a:p>
          <a:p>
            <a:r>
              <a:rPr lang="en-US" baseline="0" dirty="0"/>
              <a:t>Updates are applied to the primary and then to the replicas.  The system is synchronous – blocking until </a:t>
            </a:r>
            <a:r>
              <a:rPr lang="en-US" dirty="0"/>
              <a:t>a majority quorum (n/2+1) replicas </a:t>
            </a:r>
            <a:r>
              <a:rPr lang="en-US" baseline="0" dirty="0"/>
              <a:t>acknowledges the update.  The system then responds to the client.  Remaining replicas are updated asynchronously</a:t>
            </a:r>
          </a:p>
          <a:p>
            <a:r>
              <a:rPr lang="en-US" baseline="0" dirty="0"/>
              <a:t>If an error on a node occurs the system detects this and fails over automatically making one of the secondaries a primary.  If ever multiple nodes fail simultaneously and there is danger of a quorum loss the system will prevent further access to the database until quorum is restored</a:t>
            </a:r>
            <a:r>
              <a:rPr lang="en-US" dirty="0"/>
              <a:t>.  In the event of replica loss due to hardware failure the system automatically creates new copies on alternate nodes</a:t>
            </a:r>
            <a:endParaRPr lang="en-US" baseline="0" dirty="0"/>
          </a:p>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22118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sizes and scale of data </a:t>
            </a:r>
          </a:p>
          <a:p>
            <a:pPr marL="628650" lvl="1" indent="-171450">
              <a:buFont typeface="Arial" panose="020B0604020202020204" pitchFamily="34" charset="0"/>
              <a:buChar char="•"/>
            </a:pPr>
            <a:r>
              <a:rPr lang="en-US" dirty="0"/>
              <a:t>Typical clusters hosts 300 – 800 nodes (depends</a:t>
            </a:r>
            <a:r>
              <a:rPr lang="en-US" baseline="0" dirty="0"/>
              <a:t> on location and generation of hardware)</a:t>
            </a:r>
            <a:endParaRPr lang="en-US" dirty="0"/>
          </a:p>
          <a:p>
            <a:r>
              <a:rPr lang="en-US" dirty="0"/>
              <a:t>Upgrades and pace of deployment</a:t>
            </a:r>
          </a:p>
          <a:p>
            <a:pPr marL="628650" lvl="1" indent="-171450">
              <a:buFont typeface="Arial" panose="020B0604020202020204" pitchFamily="34" charset="0"/>
              <a:buChar char="•"/>
            </a:pPr>
            <a:r>
              <a:rPr lang="en-US" dirty="0"/>
              <a:t>Updates and change management is a fact of life in the cloud.  We typically push multiple updates to each environment</a:t>
            </a:r>
            <a:r>
              <a:rPr lang="en-US" baseline="0" dirty="0"/>
              <a:t> weekly.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43A53B-7B38-447B-A39C-191138BF935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38485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8D77D-6310-4572-8A1F-35111255BE97}" type="slidenum">
              <a:rPr lang="en-US">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070256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latin typeface="Segoe UI Light" panose="020B0502040204020203" pitchFamily="34" charset="0"/>
              </a:rPr>
              <a:t>Database is a failover unit managed by Windows Fabric</a:t>
            </a:r>
          </a:p>
          <a:p>
            <a:pPr lvl="1"/>
            <a:r>
              <a:rPr lang="en-US" sz="1800" dirty="0">
                <a:latin typeface="Segoe UI Light" panose="020B0502040204020203" pitchFamily="34" charset="0"/>
              </a:rPr>
              <a:t>Either local storage using 4 stateful replicas (can shift down to 2 for upgrade/failures)</a:t>
            </a:r>
          </a:p>
          <a:p>
            <a:pPr lvl="1"/>
            <a:r>
              <a:rPr lang="en-US" sz="1800" dirty="0">
                <a:latin typeface="Segoe UI Light" panose="020B0502040204020203" pitchFamily="34" charset="0"/>
              </a:rPr>
              <a:t>1 remote over XStore page blobs built on SQL-XI feature from SQL14</a:t>
            </a:r>
          </a:p>
          <a:p>
            <a:r>
              <a:rPr lang="en-US" sz="3200" dirty="0">
                <a:latin typeface="Segoe UI Light" panose="020B0502040204020203" pitchFamily="34" charset="0"/>
              </a:rPr>
              <a:t>Switch between formats or SLOs is online via AlwaysOn streaming physical seeding (database backup/restore)</a:t>
            </a:r>
          </a:p>
          <a:p>
            <a:r>
              <a:rPr lang="en-US" sz="3200" dirty="0">
                <a:latin typeface="Segoe UI Light" panose="020B0502040204020203" pitchFamily="34" charset="0"/>
              </a:rPr>
              <a:t>Replication is based on physical SQL log stream</a:t>
            </a:r>
          </a:p>
          <a:p>
            <a:r>
              <a:rPr lang="en-US" sz="3200" dirty="0">
                <a:latin typeface="Segoe UI Light" panose="020B0502040204020203" pitchFamily="34" charset="0"/>
              </a:rPr>
              <a:t>DR copies can be setup by system (Standard) or customer (Premium – up to 4 targets)</a:t>
            </a:r>
          </a:p>
          <a:p>
            <a:pPr lvl="1"/>
            <a:r>
              <a:rPr lang="en-US" sz="1800" dirty="0">
                <a:latin typeface="Segoe UI Light" panose="020B0502040204020203" pitchFamily="34" charset="0"/>
              </a:rPr>
              <a:t>Single log stream cross DR copies with additional copies maintained on the target</a:t>
            </a:r>
          </a:p>
          <a:p>
            <a:endParaRPr lang="en-US" b="1" dirty="0">
              <a:latin typeface="Segoe UI Light" panose="020B0502040204020203" pitchFamily="34" charset="0"/>
            </a:endParaRPr>
          </a:p>
          <a:p>
            <a:r>
              <a:rPr lang="en-US" b="1" dirty="0">
                <a:latin typeface="Segoe UI Light" panose="020B0502040204020203" pitchFamily="34" charset="0"/>
              </a:rPr>
              <a:t>Northstar: Hybrid / Tiered Storage</a:t>
            </a:r>
          </a:p>
          <a:p>
            <a:pPr marL="388712" lvl="1" indent="-171450">
              <a:buFont typeface="Arial" panose="020B0604020202020204" pitchFamily="34" charset="0"/>
              <a:buChar char="•"/>
            </a:pPr>
            <a:r>
              <a:rPr lang="en-US" dirty="0">
                <a:latin typeface="Segoe UI Light" panose="020B0502040204020203" pitchFamily="34" charset="0"/>
              </a:rPr>
              <a:t>Multiple scenarios call for cheap cold storage COGs (pay nothing when idle) and fast local attached performance:</a:t>
            </a:r>
          </a:p>
          <a:p>
            <a:pPr lvl="3"/>
            <a:r>
              <a:rPr lang="en-US" dirty="0">
                <a:latin typeface="Segoe UI Light" panose="020B0502040204020203" pitchFamily="34" charset="0"/>
              </a:rPr>
              <a:t>OLTP (in-mem or page based), latency sensitive</a:t>
            </a:r>
          </a:p>
          <a:p>
            <a:pPr lvl="3"/>
            <a:r>
              <a:rPr lang="en-US" dirty="0">
                <a:latin typeface="Segoe UI Light" panose="020B0502040204020203" pitchFamily="34" charset="0"/>
              </a:rPr>
              <a:t>Data warehousing, throughput and bandwidth sensitive</a:t>
            </a:r>
          </a:p>
          <a:p>
            <a:pPr marL="388712" lvl="1" indent="-171450">
              <a:buFont typeface="Arial" panose="020B0604020202020204" pitchFamily="34" charset="0"/>
              <a:buChar char="•"/>
            </a:pPr>
            <a:r>
              <a:rPr lang="en-US" dirty="0">
                <a:latin typeface="Segoe UI Light" panose="020B0502040204020203" pitchFamily="34" charset="0"/>
              </a:rPr>
              <a:t>We think the sweet spot is a hybrid of 2 local + 1 remote</a:t>
            </a:r>
          </a:p>
          <a:p>
            <a:pPr marL="388712" lvl="1" indent="-171450">
              <a:buFont typeface="Arial" panose="020B0604020202020204" pitchFamily="34" charset="0"/>
              <a:buChar char="•"/>
            </a:pPr>
            <a:r>
              <a:rPr lang="en-US" dirty="0">
                <a:latin typeface="Segoe UI Light" panose="020B0502040204020203" pitchFamily="34" charset="0"/>
              </a:rPr>
              <a:t>Also likely to use tiering via SQL buffer pool extensions over remote</a:t>
            </a:r>
          </a:p>
          <a:p>
            <a:pPr lvl="1"/>
            <a:endParaRPr lang="en-US" dirty="0">
              <a:latin typeface="Segoe UI Light"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4B8D77D-6310-4572-8A1F-35111255BE97}" type="slidenum">
              <a:rPr lang="en-US" smtClean="0"/>
              <a:t>27</a:t>
            </a:fld>
            <a:endParaRPr lang="en-US" dirty="0"/>
          </a:p>
        </p:txBody>
      </p:sp>
    </p:spTree>
    <p:extLst>
      <p:ext uri="{BB962C8B-B14F-4D97-AF65-F5344CB8AC3E}">
        <p14:creationId xmlns:p14="http://schemas.microsoft.com/office/powerpoint/2010/main" val="3010305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customers who run all their databases on-prem</a:t>
            </a:r>
          </a:p>
          <a:p>
            <a:r>
              <a:rPr lang="en-US" baseline="0" dirty="0"/>
              <a:t>We have customers who run all their databases in Azure SQL DB</a:t>
            </a:r>
          </a:p>
          <a:p>
            <a:r>
              <a:rPr lang="en-US" baseline="0" dirty="0"/>
              <a:t>We have customers who run all their databases in IaaS VMs in Azure or other places</a:t>
            </a:r>
          </a:p>
          <a:p>
            <a:r>
              <a:rPr lang="en-US" baseline="0" dirty="0"/>
              <a:t>But majority of our customers need a mix of all</a:t>
            </a:r>
          </a:p>
          <a:p>
            <a:endParaRPr lang="en-US" baseline="0" dirty="0"/>
          </a:p>
          <a:p>
            <a:r>
              <a:rPr lang="en-US" baseline="0" dirty="0"/>
              <a:t>Aside from human preferences, which may be all the reason you need, there are plenty of technical and business reasons that inform our customers choice on where to run a database  -- our goal is to make the best of the SQL available where ever the customers needs it or desires it</a:t>
            </a:r>
          </a:p>
          <a:p>
            <a:endParaRPr lang="en-US" baseline="0" dirty="0"/>
          </a:p>
          <a:p>
            <a:r>
              <a:rPr lang="en-US" baseline="0" dirty="0"/>
              <a:t>Examples of capabilities “born in Azure” that goes to Box:</a:t>
            </a:r>
          </a:p>
          <a:p>
            <a:pPr lvl="1"/>
            <a:r>
              <a:rPr lang="en-US" baseline="0" dirty="0"/>
              <a:t>Azure DB -&gt; IaaS and Box: QDS, database level collation, collation support for GB10303 (China), …</a:t>
            </a:r>
          </a:p>
          <a:p>
            <a:pPr lvl="1"/>
            <a:r>
              <a:rPr lang="en-US" baseline="0" dirty="0"/>
              <a:t>IaaS -&gt; Azure DB and Box: XIO (remote storage), …</a:t>
            </a:r>
          </a:p>
          <a:p>
            <a:pPr lvl="1"/>
            <a:r>
              <a:rPr lang="en-US" baseline="0" dirty="0"/>
              <a:t>Box -&gt; Azure DB and IaaS: Backup to Azure,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1/24/2017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9804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customers who run all their databases on-prem</a:t>
            </a:r>
          </a:p>
          <a:p>
            <a:r>
              <a:rPr lang="en-US" baseline="0" dirty="0"/>
              <a:t>We have customers who run all their databases in Azure SQL DB</a:t>
            </a:r>
          </a:p>
          <a:p>
            <a:r>
              <a:rPr lang="en-US" baseline="0" dirty="0"/>
              <a:t>We have customers who run all their databases in IaaS VMs in Azure or other places</a:t>
            </a:r>
          </a:p>
          <a:p>
            <a:r>
              <a:rPr lang="en-US" baseline="0" dirty="0"/>
              <a:t>But majority of our customers need a mix of all</a:t>
            </a:r>
          </a:p>
          <a:p>
            <a:endParaRPr lang="en-US" baseline="0" dirty="0"/>
          </a:p>
          <a:p>
            <a:r>
              <a:rPr lang="en-US" baseline="0" dirty="0"/>
              <a:t>Aside from human preferences, which may be all the reason you need, there are plenty of technical and business reasons that inform our customers choice on where to run a database  -- our goal is to make the best of the SQL available where ever the customers needs it or desires it</a:t>
            </a:r>
          </a:p>
          <a:p>
            <a:endParaRPr lang="en-US" baseline="0" dirty="0"/>
          </a:p>
          <a:p>
            <a:r>
              <a:rPr lang="en-US" baseline="0" dirty="0"/>
              <a:t>Examples of capabilities “born in Azure” that goes to Box:</a:t>
            </a:r>
          </a:p>
          <a:p>
            <a:pPr lvl="1"/>
            <a:r>
              <a:rPr lang="en-US" baseline="0" dirty="0"/>
              <a:t>Azure DB -&gt; IaaS and Box: QDS, database level collation, collation support for GB10303 (China), …</a:t>
            </a:r>
          </a:p>
          <a:p>
            <a:pPr lvl="1"/>
            <a:r>
              <a:rPr lang="en-US" baseline="0" dirty="0"/>
              <a:t>IaaS -&gt; Azure DB and Box: XIO (remote storage), …</a:t>
            </a:r>
          </a:p>
          <a:p>
            <a:pPr lvl="1"/>
            <a:r>
              <a:rPr lang="en-US" baseline="0" dirty="0"/>
              <a:t>Box -&gt; Azure DB and IaaS: Backup to Azure,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1/24/2017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12949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1/24/2017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1900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Azure DB forms part of the Microsoft Azure platform – a comprehensive Cloud offering currently hosted in 18 points-of-presence around the globe.  More regions are coming online as we speak.</a:t>
            </a:r>
          </a:p>
          <a:p>
            <a:endParaRPr lang="en-US" baseline="0" dirty="0"/>
          </a:p>
          <a:p>
            <a:pPr>
              <a:lnSpc>
                <a:spcPct val="90000"/>
              </a:lnSpc>
              <a:spcAft>
                <a:spcPts val="600"/>
              </a:spcAft>
            </a:pPr>
            <a:r>
              <a:rPr lang="en-US" sz="1200" dirty="0">
                <a:gradFill>
                  <a:gsLst>
                    <a:gs pos="2917">
                      <a:schemeClr val="tx1"/>
                    </a:gs>
                    <a:gs pos="30000">
                      <a:schemeClr val="tx1"/>
                    </a:gs>
                  </a:gsLst>
                  <a:lin ang="5400000" scaled="0"/>
                </a:gradFill>
              </a:rPr>
              <a:t>http://azure.microsoft.com/en-us/regions/#services</a:t>
            </a:r>
            <a:endParaRPr lang="en-US" dirty="0"/>
          </a:p>
        </p:txBody>
      </p:sp>
      <p:sp>
        <p:nvSpPr>
          <p:cNvPr id="4" name="Slide Number Placeholder 3"/>
          <p:cNvSpPr>
            <a:spLocks noGrp="1"/>
          </p:cNvSpPr>
          <p:nvPr>
            <p:ph type="sldNum" sz="quarter" idx="10"/>
          </p:nvPr>
        </p:nvSpPr>
        <p:spPr/>
        <p:txBody>
          <a:bodyPr/>
          <a:lstStyle/>
          <a:p>
            <a:fld id="{D843A53B-7B38-447B-A39C-191138BF935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23906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2113" y="690563"/>
            <a:ext cx="6149975" cy="3459162"/>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Based on customer feedback, Azure SQL Database is introducing new service tiers to help customers more easily innovate with cloud-designed database workloads. At the heart of this change, the new tiers deliver predictable performance across a spectrum of six performance levels for light- to heavy-weight transactional application demands.  Additionally, the new tiers offer a spectrum of business continuity features, a stronger uptime SLA, larger database sizes for less money, and an improved billing experience.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lvl="0" defTabSz="932597">
              <a:lnSpc>
                <a:spcPts val="2448"/>
              </a:lnSpc>
            </a:pPr>
            <a:r>
              <a:rPr lang="en-US" dirty="0"/>
              <a:t>CSV</a:t>
            </a:r>
            <a:r>
              <a:rPr lang="en-US" baseline="0" dirty="0"/>
              <a:t> purchase model: </a:t>
            </a:r>
          </a:p>
          <a:p>
            <a:pPr lvl="0" defTabSz="932597">
              <a:lnSpc>
                <a:spcPts val="2448"/>
              </a:lnSpc>
            </a:pPr>
            <a:r>
              <a:rPr lang="en-US" baseline="0" dirty="0"/>
              <a:t>What Web and Business did – allowed databases to spike as needed w/o requiring proactive administration (scale up or down)</a:t>
            </a:r>
          </a:p>
          <a:p>
            <a:pPr lvl="0" defTabSz="932597">
              <a:lnSpc>
                <a:spcPts val="2448"/>
              </a:lnSpc>
            </a:pPr>
            <a:r>
              <a:rPr lang="en-US" sz="1200" dirty="0">
                <a:gradFill>
                  <a:gsLst>
                    <a:gs pos="2917">
                      <a:srgbClr val="000000"/>
                    </a:gs>
                    <a:gs pos="30000">
                      <a:srgbClr val="000000"/>
                    </a:gs>
                  </a:gsLst>
                  <a:lin ang="5400000" scaled="0"/>
                </a:gradFill>
                <a:latin typeface="Segoe UI Light"/>
              </a:rPr>
              <a:t>Customer databases inactive to active at varying times</a:t>
            </a:r>
          </a:p>
          <a:p>
            <a:pPr lvl="0" defTabSz="932597">
              <a:lnSpc>
                <a:spcPts val="2448"/>
              </a:lnSpc>
            </a:pPr>
            <a:r>
              <a:rPr lang="en-US" sz="1200" dirty="0">
                <a:gradFill>
                  <a:gsLst>
                    <a:gs pos="2917">
                      <a:srgbClr val="000000"/>
                    </a:gs>
                    <a:gs pos="30000">
                      <a:srgbClr val="000000"/>
                    </a:gs>
                  </a:gsLst>
                  <a:lin ang="5400000" scaled="0"/>
                </a:gradFill>
                <a:latin typeface="Segoe UI Light"/>
              </a:rPr>
              <a:t>Service to inherently support peaks in customer DB activity</a:t>
            </a:r>
          </a:p>
          <a:p>
            <a:pPr lvl="0" defTabSz="932597">
              <a:lnSpc>
                <a:spcPts val="2448"/>
              </a:lnSpc>
            </a:pPr>
            <a:r>
              <a:rPr lang="en-US" sz="1200" dirty="0">
                <a:gradFill>
                  <a:gsLst>
                    <a:gs pos="2917">
                      <a:srgbClr val="000000"/>
                    </a:gs>
                    <a:gs pos="30000">
                      <a:srgbClr val="000000"/>
                    </a:gs>
                  </a:gsLst>
                  <a:lin ang="5400000" scaled="0"/>
                </a:gradFill>
                <a:latin typeface="Segoe UI Light"/>
              </a:rPr>
              <a:t>Low cost DB when customer databases are inactive</a:t>
            </a:r>
          </a:p>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584391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9657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10AC7F-D9C6-4372-86CA-4A72C645289F}" type="slidenum">
              <a:rPr lang="en-US" smtClean="0"/>
              <a:t>15</a:t>
            </a:fld>
            <a:endParaRPr lang="en-US" dirty="0"/>
          </a:p>
        </p:txBody>
      </p:sp>
    </p:spTree>
    <p:extLst>
      <p:ext uri="{BB962C8B-B14F-4D97-AF65-F5344CB8AC3E}">
        <p14:creationId xmlns:p14="http://schemas.microsoft.com/office/powerpoint/2010/main" val="233789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12"/>
              </a:spcBef>
              <a:buNone/>
            </a:pPr>
            <a:r>
              <a:rPr lang="en-US" sz="4400" dirty="0">
                <a:latin typeface="Segoe UI Light" panose="020B0502040204020203" pitchFamily="34" charset="0"/>
              </a:rPr>
              <a:t>Top Themes for v12:</a:t>
            </a:r>
          </a:p>
          <a:p>
            <a:pPr lvl="1">
              <a:spcBef>
                <a:spcPts val="1200"/>
              </a:spcBef>
              <a:spcAft>
                <a:spcPts val="600"/>
              </a:spcAft>
            </a:pPr>
            <a:r>
              <a:rPr lang="en-US" sz="3600" dirty="0">
                <a:latin typeface="Segoe UI Light" panose="020B0502040204020203" pitchFamily="34" charset="0"/>
              </a:rPr>
              <a:t>Take a big step towards closing the T-SQL compatibility gap between Azure SQL DB and SQL Server</a:t>
            </a:r>
          </a:p>
          <a:p>
            <a:pPr lvl="1">
              <a:spcBef>
                <a:spcPts val="1200"/>
              </a:spcBef>
              <a:spcAft>
                <a:spcPts val="600"/>
              </a:spcAft>
            </a:pPr>
            <a:r>
              <a:rPr lang="en-US" sz="3600" dirty="0">
                <a:latin typeface="Segoe UI Light" panose="020B0502040204020203" pitchFamily="34" charset="0"/>
              </a:rPr>
              <a:t>Better premium performance</a:t>
            </a:r>
          </a:p>
          <a:p>
            <a:pPr lvl="1">
              <a:spcBef>
                <a:spcPts val="1200"/>
              </a:spcBef>
              <a:spcAft>
                <a:spcPts val="600"/>
              </a:spcAft>
            </a:pPr>
            <a:r>
              <a:rPr lang="en-US" sz="3600" dirty="0">
                <a:latin typeface="Segoe UI Light" panose="020B0502040204020203" pitchFamily="34" charset="0"/>
              </a:rPr>
              <a:t>New architecture</a:t>
            </a:r>
          </a:p>
          <a:p>
            <a:pPr lvl="1">
              <a:spcBef>
                <a:spcPts val="1200"/>
              </a:spcBef>
              <a:spcAft>
                <a:spcPts val="600"/>
              </a:spcAft>
            </a:pPr>
            <a:r>
              <a:rPr lang="en-US" sz="3600" dirty="0">
                <a:latin typeface="Segoe UI Light" panose="020B0502040204020203" pitchFamily="34" charset="0"/>
              </a:rPr>
              <a:t>SQL core engine upgraded from SQL 2012 to SQL 2014++</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1/24/2017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182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rPr>
              <a:t>Core Focus Areas:</a:t>
            </a:r>
          </a:p>
          <a:p>
            <a:pPr marL="388712" lvl="1" indent="-171450">
              <a:buFont typeface="Arial" panose="020B0604020202020204" pitchFamily="34" charset="0"/>
              <a:buChar char="•"/>
            </a:pPr>
            <a:r>
              <a:rPr lang="en-US" dirty="0">
                <a:latin typeface="Segoe UI" panose="020B0502040204020203" pitchFamily="34" charset="0"/>
              </a:rPr>
              <a:t>Customer Isolation for security, performance predictability, OS leverage and enabling increased box compatibility</a:t>
            </a:r>
          </a:p>
          <a:p>
            <a:pPr marL="388712" lvl="1" indent="-171450">
              <a:buFont typeface="Arial" panose="020B0604020202020204" pitchFamily="34" charset="0"/>
              <a:buChar char="•"/>
            </a:pPr>
            <a:r>
              <a:rPr lang="en-US" dirty="0">
                <a:latin typeface="Segoe UI" panose="020B0502040204020203" pitchFamily="34" charset="0"/>
              </a:rPr>
              <a:t>Leverage the Azure ecosystem for lower COGS, smaller team, faster innovation</a:t>
            </a:r>
          </a:p>
          <a:p>
            <a:pPr marL="388712" lvl="1" indent="-171450">
              <a:buFont typeface="Arial" panose="020B0604020202020204" pitchFamily="34" charset="0"/>
              <a:buChar char="•"/>
            </a:pPr>
            <a:r>
              <a:rPr lang="en-US" dirty="0">
                <a:latin typeface="Segoe UI" panose="020B0502040204020203" pitchFamily="34" charset="0"/>
              </a:rPr>
              <a:t>Support local and remote storage as step towards hybrid storage</a:t>
            </a:r>
          </a:p>
          <a:p>
            <a:pPr marL="388712" lvl="1" indent="-171450">
              <a:buFont typeface="Arial" panose="020B0604020202020204" pitchFamily="34" charset="0"/>
              <a:buChar char="•"/>
            </a:pPr>
            <a:r>
              <a:rPr lang="en-US" dirty="0">
                <a:latin typeface="Segoe UI" panose="020B0502040204020203" pitchFamily="34" charset="0"/>
              </a:rPr>
              <a:t>Telemetry driven development,  100% DevOps,  Test/Dev merge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1/24/2017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95259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sp>
        <p:nvSpPr>
          <p:cNvPr id="16" name="Title 1"/>
          <p:cNvSpPr>
            <a:spLocks noGrp="1"/>
          </p:cNvSpPr>
          <p:nvPr>
            <p:ph type="ctrTitle"/>
          </p:nvPr>
        </p:nvSpPr>
        <p:spPr>
          <a:xfrm>
            <a:off x="274639" y="1456836"/>
            <a:ext cx="5597112" cy="915537"/>
          </a:xfrm>
        </p:spPr>
        <p:txBody>
          <a:bodyPr/>
          <a:lstStyle>
            <a:lvl1pPr>
              <a:defRPr sz="5200">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702" y="4440118"/>
            <a:ext cx="5597048" cy="1076679"/>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11150" y="329701"/>
            <a:ext cx="1608148" cy="591547"/>
          </a:xfrm>
          <a:prstGeom prst="rect">
            <a:avLst/>
          </a:prstGeom>
        </p:spPr>
      </p:pic>
    </p:spTree>
    <p:extLst>
      <p:ext uri="{BB962C8B-B14F-4D97-AF65-F5344CB8AC3E}">
        <p14:creationId xmlns:p14="http://schemas.microsoft.com/office/powerpoint/2010/main" val="162723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725175" cy="914365"/>
          </a:xfrm>
        </p:spPr>
        <p:txBody>
          <a:bodyPr/>
          <a:lstStyle>
            <a:lvl1pPr>
              <a:defRPr sz="4800">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7" y="1697062"/>
            <a:ext cx="11724857"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002395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algn="ctr" defTabSz="776609"/>
            <a:endParaRPr lang="en-US" sz="178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5295514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320462" cy="1097302"/>
          </a:xfrm>
        </p:spPr>
        <p:txBody>
          <a:bodyPr lIns="146304" tIns="91440" rIns="146304" bIns="91440"/>
          <a:lstStyle>
            <a:lvl1pPr>
              <a:lnSpc>
                <a:spcPts val="6299"/>
              </a:lnSpc>
              <a:defRPr sz="5799"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endParaRPr dirty="0">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dirty="0">
              <a:solidFill>
                <a:srgbClr val="505050"/>
              </a:solidFill>
            </a:endParaRPr>
          </a:p>
        </p:txBody>
      </p:sp>
    </p:spTree>
    <p:extLst>
      <p:ext uri="{BB962C8B-B14F-4D97-AF65-F5344CB8AC3E}">
        <p14:creationId xmlns:p14="http://schemas.microsoft.com/office/powerpoint/2010/main" val="2718701856"/>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4577503"/>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2"/>
            <a:ext cx="11228387" cy="1737340"/>
          </a:xfrm>
        </p:spPr>
        <p:txBody>
          <a:bodyPr anchor="ctr"/>
          <a:lstStyle>
            <a:lvl1pPr>
              <a:defRPr sz="5999">
                <a:solidFill>
                  <a:schemeClr val="tx2"/>
                </a:solidFill>
              </a:defRPr>
            </a:lvl1pPr>
          </a:lstStyle>
          <a:p>
            <a:r>
              <a:rPr lang="en-US" dirty="0"/>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1" y="492476"/>
            <a:ext cx="1250445" cy="266701"/>
          </a:xfrm>
          <a:prstGeom prst="rect">
            <a:avLst/>
          </a:prstGeom>
        </p:spPr>
      </p:pic>
    </p:spTree>
    <p:extLst>
      <p:ext uri="{BB962C8B-B14F-4D97-AF65-F5344CB8AC3E}">
        <p14:creationId xmlns:p14="http://schemas.microsoft.com/office/powerpoint/2010/main" val="3888410947"/>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64160" y="2335559"/>
            <a:ext cx="7282065" cy="738664"/>
          </a:xfrm>
        </p:spPr>
        <p:txBody>
          <a:bodyPr/>
          <a:lstStyle>
            <a:lvl1pPr marL="0" indent="0">
              <a:buNone/>
              <a:defRPr>
                <a:solidFill>
                  <a:schemeClr val="accent1"/>
                </a:solidFill>
              </a:defRPr>
            </a:lvl1pPr>
            <a:lvl2pPr marL="342900" indent="0">
              <a:buNone/>
              <a:defRPr/>
            </a:lvl2pPr>
            <a:lvl3pPr marL="571500" indent="0">
              <a:buNone/>
              <a:defRPr/>
            </a:lvl3pPr>
            <a:lvl4pPr marL="800100" indent="0">
              <a:buNone/>
              <a:defRPr/>
            </a:lvl4pPr>
            <a:lvl5pPr marL="1028700" indent="0">
              <a:buNone/>
              <a:defRPr/>
            </a:lvl5pPr>
          </a:lstStyle>
          <a:p>
            <a:pPr lvl="0"/>
            <a:r>
              <a:rPr lang="en-US" dirty="0"/>
              <a:t>Click to edit Section</a:t>
            </a:r>
          </a:p>
        </p:txBody>
      </p:sp>
    </p:spTree>
    <p:extLst>
      <p:ext uri="{BB962C8B-B14F-4D97-AF65-F5344CB8AC3E}">
        <p14:creationId xmlns:p14="http://schemas.microsoft.com/office/powerpoint/2010/main" val="735459601"/>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302855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8561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3299" y="1977466"/>
            <a:ext cx="11578630" cy="805686"/>
          </a:xfrm>
        </p:spPr>
        <p:txBody>
          <a:bodyPr/>
          <a:lstStyle>
            <a:lvl1pPr>
              <a:defRPr sz="5712">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840572" y="2892798"/>
            <a:ext cx="8383147" cy="422025"/>
          </a:xfrm>
        </p:spPr>
        <p:txBody>
          <a:bodyPr/>
          <a:lstStyle>
            <a:lvl1pPr marL="0" indent="0">
              <a:spcBef>
                <a:spcPts val="0"/>
              </a:spcBef>
              <a:spcAft>
                <a:spcPts val="918"/>
              </a:spcAft>
              <a:buNone/>
              <a:defRPr sz="4352" spc="-136" baseline="0">
                <a:latin typeface="Segoe UI Light" pitchFamily="34" charset="0"/>
              </a:defRPr>
            </a:lvl1pPr>
            <a:lvl2pPr marL="0" indent="0">
              <a:spcBef>
                <a:spcPts val="0"/>
              </a:spcBef>
              <a:spcAft>
                <a:spcPts val="408"/>
              </a:spcAft>
              <a:buNone/>
              <a:defRPr sz="2992" b="0" spc="-68" baseline="0">
                <a:solidFill>
                  <a:schemeClr val="bg1"/>
                </a:soli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1"/>
            <a:r>
              <a:rPr lang="en-US" dirty="0"/>
              <a:t>Second level</a:t>
            </a:r>
          </a:p>
        </p:txBody>
      </p:sp>
    </p:spTree>
    <p:extLst>
      <p:ext uri="{BB962C8B-B14F-4D97-AF65-F5344CB8AC3E}">
        <p14:creationId xmlns:p14="http://schemas.microsoft.com/office/powerpoint/2010/main" val="27988290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Non-Bullete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5075" y="416651"/>
            <a:ext cx="11700219" cy="690587"/>
          </a:xfrm>
        </p:spPr>
        <p:txBody>
          <a:bodyPr/>
          <a:lstStyle>
            <a:lvl1pPr>
              <a:defRPr sz="4896">
                <a:solidFill>
                  <a:srgbClr val="FFFFFF"/>
                </a:solidFill>
                <a:latin typeface="+mn-lt"/>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295075" y="1260742"/>
            <a:ext cx="11700219" cy="3721778"/>
          </a:xfrm>
        </p:spPr>
        <p:txBody>
          <a:bodyPr/>
          <a:lstStyle>
            <a:lvl1pPr marL="0" indent="0">
              <a:spcBef>
                <a:spcPts val="0"/>
              </a:spcBef>
              <a:spcAft>
                <a:spcPts val="918"/>
              </a:spcAft>
              <a:buNone/>
              <a:defRPr sz="4352" spc="-136" baseline="0">
                <a:latin typeface="Segoe UI Light" pitchFamily="34" charset="0"/>
              </a:defRPr>
            </a:lvl1pPr>
            <a:lvl2pPr marL="0" indent="0">
              <a:spcBef>
                <a:spcPts val="0"/>
              </a:spcBef>
              <a:spcAft>
                <a:spcPts val="408"/>
              </a:spcAft>
              <a:buNone/>
              <a:defRPr sz="2992" b="0" spc="-68" baseline="0">
                <a:solidFill>
                  <a:srgbClr val="FFFFFF"/>
                </a:soli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1"/>
            <a:r>
              <a:rPr lang="en-US" dirty="0"/>
              <a:t>Second level</a:t>
            </a:r>
          </a:p>
        </p:txBody>
      </p:sp>
    </p:spTree>
    <p:extLst>
      <p:ext uri="{BB962C8B-B14F-4D97-AF65-F5344CB8AC3E}">
        <p14:creationId xmlns:p14="http://schemas.microsoft.com/office/powerpoint/2010/main" val="20968427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73713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33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74320" y="292082"/>
            <a:ext cx="11887200" cy="946413"/>
          </a:xfrm>
          <a:prstGeom prst="rect">
            <a:avLst/>
          </a:prstGeom>
        </p:spPr>
        <p:txBody>
          <a:bodyPr/>
          <a:lstStyle>
            <a:lvl1pPr algn="l">
              <a:defRPr sz="5200">
                <a:solidFill>
                  <a:schemeClr val="accent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dirty="0"/>
              <a:t>Microsoft Confidential</a:t>
            </a:r>
          </a:p>
        </p:txBody>
      </p:sp>
      <p:sp>
        <p:nvSpPr>
          <p:cNvPr id="4" name="Slide Number Placeholder 3"/>
          <p:cNvSpPr>
            <a:spLocks noGrp="1"/>
          </p:cNvSpPr>
          <p:nvPr>
            <p:ph type="sldNum" sz="quarter" idx="11"/>
          </p:nvPr>
        </p:nvSpPr>
        <p:spPr/>
        <p:txBody>
          <a:bodyPr/>
          <a:lstStyle>
            <a:lvl1pPr defTabSz="931863" fontAlgn="base">
              <a:spcBef>
                <a:spcPct val="0"/>
              </a:spcBef>
              <a:spcAft>
                <a:spcPct val="0"/>
              </a:spcAft>
              <a:defRPr>
                <a:solidFill>
                  <a:srgbClr val="002050"/>
                </a:solidFill>
              </a:defRPr>
            </a:lvl1pPr>
          </a:lstStyle>
          <a:p>
            <a:pPr>
              <a:defRPr/>
            </a:pPr>
            <a:fld id="{EC136591-509A-F246-B30E-5ECE4A4A5F5E}" type="slidenum">
              <a:rPr/>
              <a:pPr>
                <a:defRPr/>
              </a:pPr>
              <a:t>‹Nº›</a:t>
            </a:fld>
            <a:endParaRPr dirty="0"/>
          </a:p>
        </p:txBody>
      </p:sp>
    </p:spTree>
    <p:extLst>
      <p:ext uri="{BB962C8B-B14F-4D97-AF65-F5344CB8AC3E}">
        <p14:creationId xmlns:p14="http://schemas.microsoft.com/office/powerpoint/2010/main" val="36215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accent1"/>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dirty="0"/>
              <a:t>Microsoft Confidential</a:t>
            </a:r>
          </a:p>
        </p:txBody>
      </p:sp>
      <p:sp>
        <p:nvSpPr>
          <p:cNvPr id="5" name="Slide Number Placeholder 3"/>
          <p:cNvSpPr>
            <a:spLocks noGrp="1"/>
          </p:cNvSpPr>
          <p:nvPr>
            <p:ph type="sldNum" sz="quarter" idx="15"/>
          </p:nvPr>
        </p:nvSpPr>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a:pPr>
                <a:defRPr/>
              </a:pPr>
              <a:t>‹Nº›</a:t>
            </a:fld>
            <a:endParaRPr dirty="0"/>
          </a:p>
        </p:txBody>
      </p:sp>
    </p:spTree>
    <p:extLst>
      <p:ext uri="{BB962C8B-B14F-4D97-AF65-F5344CB8AC3E}">
        <p14:creationId xmlns:p14="http://schemas.microsoft.com/office/powerpoint/2010/main" val="3046310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dirty="0"/>
              <a:t>Microsoft Confidential</a:t>
            </a:r>
          </a:p>
        </p:txBody>
      </p:sp>
      <p:sp>
        <p:nvSpPr>
          <p:cNvPr id="3" name="Slide Number Placeholder 2"/>
          <p:cNvSpPr>
            <a:spLocks noGrp="1"/>
          </p:cNvSpPr>
          <p:nvPr>
            <p:ph type="sldNum" sz="quarter" idx="11"/>
          </p:nvPr>
        </p:nvSpPr>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a:pPr>
                <a:defRPr/>
              </a:pPr>
              <a:t>‹Nº›</a:t>
            </a:fld>
            <a:endParaRPr dirty="0"/>
          </a:p>
        </p:txBody>
      </p:sp>
    </p:spTree>
    <p:extLst>
      <p:ext uri="{BB962C8B-B14F-4D97-AF65-F5344CB8AC3E}">
        <p14:creationId xmlns:p14="http://schemas.microsoft.com/office/powerpoint/2010/main" val="2945256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71306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2" name="Picture 5" descr="stock-photo-22453217-datra insights FP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0"/>
            <a:ext cx="12457113"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userDrawn="1"/>
        </p:nvSpPr>
        <p:spPr bwMode="auto">
          <a:xfrm rot="16200000">
            <a:off x="4525399" y="-916554"/>
            <a:ext cx="3385680" cy="12436477"/>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a:defRPr/>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851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1"/>
                </a:solidFill>
              </a:defRPr>
            </a:lvl1pPr>
          </a:lstStyle>
          <a:p>
            <a:r>
              <a:rPr lang="en-US" dirty="0"/>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dirty="0">
              <a:solidFill>
                <a:srgbClr val="505050"/>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54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r>
              <a:rPr lang="en-US" dirty="0"/>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fld id="{27258FFF-F925-446B-8502-81C933981705}" type="slidenum">
              <a:rPr lang="en-US" smtClean="0"/>
              <a:pPr/>
              <a:t>‹Nº›</a:t>
            </a:fld>
            <a:endParaRPr lang="en-US" dirty="0"/>
          </a:p>
        </p:txBody>
      </p:sp>
    </p:spTree>
    <p:extLst>
      <p:ext uri="{BB962C8B-B14F-4D97-AF65-F5344CB8AC3E}">
        <p14:creationId xmlns:p14="http://schemas.microsoft.com/office/powerpoint/2010/main" val="55903605"/>
      </p:ext>
    </p:extLst>
  </p:cSld>
  <p:clrMapOvr>
    <a:overrideClrMapping bg1="dk1" tx1="lt1" bg2="dk2" tx2="lt2" accent1="accent1" accent2="accent2" accent3="accent3" accent4="accent4" accent5="accent5" accent6="accent6" hlink="hlink" folHlink="folHlink"/>
  </p:clrMapOvr>
  <p:transition spd="slow">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74638" y="1212850"/>
            <a:ext cx="11887200" cy="209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r>
              <a:rPr dirty="0"/>
              <a:t>Microsoft Confidential</a:t>
            </a: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lIns="91440" tIns="0" rIns="0" bIns="0" rtlCol="0" anchor="ctr"/>
          <a:lstStyle>
            <a:lvl1pPr algn="r" defTabSz="932742"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‹Nº›</a:t>
            </a:fld>
            <a:endParaRPr dirty="0"/>
          </a:p>
        </p:txBody>
      </p:sp>
    </p:spTree>
  </p:cSld>
  <p:clrMap bg1="lt1" tx1="dk1" bg2="lt2" tx2="dk2" accent1="accent1" accent2="accent2" accent3="accent3" accent4="accent4" accent5="accent5" accent6="accent6" hlink="hlink" folHlink="folHlink"/>
  <p:sldLayoutIdLst>
    <p:sldLayoutId id="2147484041" r:id="rId1"/>
    <p:sldLayoutId id="2147484058" r:id="rId2"/>
    <p:sldLayoutId id="2147484060" r:id="rId3"/>
    <p:sldLayoutId id="2147484043" r:id="rId4"/>
    <p:sldLayoutId id="2147484044" r:id="rId5"/>
    <p:sldLayoutId id="2147484062" r:id="rId6"/>
    <p:sldLayoutId id="2147484064" r:id="rId7"/>
    <p:sldLayoutId id="2147484069" r:id="rId8"/>
    <p:sldLayoutId id="2147484079" r:id="rId9"/>
    <p:sldLayoutId id="2147484080" r:id="rId10"/>
    <p:sldLayoutId id="2147484082" r:id="rId11"/>
    <p:sldLayoutId id="2147484084" r:id="rId12"/>
    <p:sldLayoutId id="2147484085" r:id="rId13"/>
    <p:sldLayoutId id="2147484087" r:id="rId14"/>
    <p:sldLayoutId id="2147484088" r:id="rId15"/>
    <p:sldLayoutId id="2147484089" r:id="rId16"/>
    <p:sldLayoutId id="2147484090" r:id="rId17"/>
    <p:sldLayoutId id="2147484091" r:id="rId18"/>
    <p:sldLayoutId id="2147484092" r:id="rId19"/>
    <p:sldLayoutId id="214748409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Layout" Target="../slideLayouts/slideLayout3.xml"/><Relationship Id="rId4" Type="http://schemas.openxmlformats.org/officeDocument/2006/relationships/tags" Target="../tags/ta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xml"/><Relationship Id="rId7"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2.xml"/><Relationship Id="rId4"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emf"/><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8.xml"/><Relationship Id="rId7" Type="http://schemas.openxmlformats.org/officeDocument/2006/relationships/image" Target="../media/image1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1.png"/><Relationship Id="rId5" Type="http://schemas.openxmlformats.org/officeDocument/2006/relationships/notesSlide" Target="../notesSlides/notesSlide14.xml"/><Relationship Id="rId4"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notesSlide" Target="../notesSlides/notesSlide3.xml"/><Relationship Id="rId4"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www.sqlpass.org/LearningCenter.aspx" TargetMode="External"/><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hyperlink" Target="http://www.sqlpass.org/summit/2012/" TargetMode="External"/><Relationship Id="rId17" Type="http://schemas.openxmlformats.org/officeDocument/2006/relationships/image" Target="../media/image51.png"/><Relationship Id="rId2" Type="http://schemas.openxmlformats.org/officeDocument/2006/relationships/hyperlink" Target="http://www.sqlpass.org/Events/24HoursofPASS.aspx" TargetMode="External"/><Relationship Id="rId16"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hyperlink" Target="http://www.sqlpass.org/Events/PASSSQLRally.aspx" TargetMode="External"/><Relationship Id="rId11" Type="http://schemas.openxmlformats.org/officeDocument/2006/relationships/image" Target="../media/image46.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hyperlink" Target="http://www.sqlpass.org/PASSChapters/VirtualChapters.aspx" TargetMode="External"/><Relationship Id="rId4" Type="http://schemas.openxmlformats.org/officeDocument/2006/relationships/hyperlink" Target="http://www.sqlsaturday.com/" TargetMode="External"/><Relationship Id="rId9" Type="http://schemas.openxmlformats.org/officeDocument/2006/relationships/hyperlink" Target="http://www.sqlpass.org/PASSChapters.aspx" TargetMode="External"/><Relationship Id="rId1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3.jpg"/><Relationship Id="rId5" Type="http://schemas.openxmlformats.org/officeDocument/2006/relationships/image" Target="../media/image18.png"/><Relationship Id="rId15" Type="http://schemas.openxmlformats.org/officeDocument/2006/relationships/image" Target="../media/image27.jpg"/><Relationship Id="rId10" Type="http://schemas.openxmlformats.org/officeDocument/2006/relationships/image" Target="../media/image22.jpeg"/><Relationship Id="rId4" Type="http://schemas.microsoft.com/office/2007/relationships/hdphoto" Target="../media/hdphoto1.wdp"/><Relationship Id="rId9" Type="http://schemas.openxmlformats.org/officeDocument/2006/relationships/image" Target="../media/image21.png"/><Relationship Id="rId1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6000" dirty="0">
                <a:latin typeface="Segoe UI Light" panose="020B0502040204020203" pitchFamily="34" charset="0"/>
              </a:rPr>
              <a:t>Azure SQL Database</a:t>
            </a:r>
            <a:br>
              <a:rPr lang="en-US" sz="6000" dirty="0">
                <a:latin typeface="Segoe UI Light" panose="020B0502040204020203" pitchFamily="34" charset="0"/>
              </a:rPr>
            </a:br>
            <a:endParaRPr lang="da-DK" dirty="0">
              <a:latin typeface="Segoe UI Light" panose="020B0502040204020203" pitchFamily="34" charset="0"/>
            </a:endParaRPr>
          </a:p>
        </p:txBody>
      </p:sp>
      <p:sp>
        <p:nvSpPr>
          <p:cNvPr id="3" name="Pladsholder til tekst 2"/>
          <p:cNvSpPr>
            <a:spLocks noGrp="1"/>
          </p:cNvSpPr>
          <p:nvPr>
            <p:ph type="body" sz="quarter" idx="10"/>
          </p:nvPr>
        </p:nvSpPr>
        <p:spPr>
          <a:xfrm>
            <a:off x="841334" y="2892798"/>
            <a:ext cx="8381958" cy="422025"/>
          </a:xfrm>
        </p:spPr>
        <p:txBody>
          <a:bodyPr/>
          <a:lstStyle/>
          <a:p>
            <a:r>
              <a:rPr lang="en-US" sz="2400" i="1" dirty="0">
                <a:solidFill>
                  <a:srgbClr val="FFFF00"/>
                </a:solidFill>
                <a:latin typeface="Segoe UI" panose="020B0502040204020203" pitchFamily="34" charset="0"/>
                <a:cs typeface="Segoe UI Light" panose="020B0502040204020203" pitchFamily="34" charset="0"/>
              </a:rPr>
              <a:t>Nigel Ellis, Distinguished Engineer, Microsoft Data Platform Group</a:t>
            </a:r>
            <a:br>
              <a:rPr lang="en-US" sz="2400" i="1" dirty="0">
                <a:solidFill>
                  <a:srgbClr val="FFFF00"/>
                </a:solidFill>
                <a:latin typeface="Segoe UI" panose="020B0502040204020203" pitchFamily="34" charset="0"/>
                <a:cs typeface="Segoe UI Light" panose="020B0502040204020203" pitchFamily="34" charset="0"/>
              </a:rPr>
            </a:br>
            <a:br>
              <a:rPr lang="en-US" sz="2400" i="1" dirty="0">
                <a:solidFill>
                  <a:srgbClr val="FFFF00"/>
                </a:solidFill>
                <a:latin typeface="Segoe UI" panose="020B0502040204020203" pitchFamily="34" charset="0"/>
                <a:cs typeface="Segoe UI Light" panose="020B0502040204020203" pitchFamily="34" charset="0"/>
              </a:rPr>
            </a:br>
            <a:r>
              <a:rPr lang="en-US" sz="2400" i="1" dirty="0">
                <a:solidFill>
                  <a:srgbClr val="FFFF00"/>
                </a:solidFill>
                <a:latin typeface="Segoe UI" panose="020B0502040204020203" pitchFamily="34" charset="0"/>
                <a:cs typeface="Segoe UI Light" panose="020B0502040204020203" pitchFamily="34" charset="0"/>
              </a:rPr>
              <a:t>nigele@microsoft.com</a:t>
            </a:r>
            <a:br>
              <a:rPr lang="en-US" sz="2400" i="1" dirty="0">
                <a:solidFill>
                  <a:srgbClr val="FFFF00"/>
                </a:solidFill>
                <a:latin typeface="Segoe UI" panose="020B0502040204020203" pitchFamily="34" charset="0"/>
                <a:cs typeface="Segoe UI Light" panose="020B0502040204020203" pitchFamily="34" charset="0"/>
              </a:rPr>
            </a:br>
            <a:r>
              <a:rPr lang="en-US" sz="2400" i="1" dirty="0">
                <a:solidFill>
                  <a:srgbClr val="FFFF00"/>
                </a:solidFill>
                <a:latin typeface="Segoe UI" panose="020B0502040204020203" pitchFamily="34" charset="0"/>
                <a:cs typeface="Segoe UI Light" panose="020B0502040204020203" pitchFamily="34" charset="0"/>
              </a:rPr>
              <a:t>February 2015</a:t>
            </a:r>
          </a:p>
          <a:p>
            <a:endParaRPr lang="da-DK" sz="24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2862756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535692" y="2268300"/>
            <a:ext cx="7899901" cy="3708874"/>
          </a:xfrm>
          <a:prstGeom prst="rect">
            <a:avLst/>
          </a:prstGeom>
        </p:spPr>
      </p:pic>
      <p:sp>
        <p:nvSpPr>
          <p:cNvPr id="49" name="Title 1"/>
          <p:cNvSpPr>
            <a:spLocks noGrp="1"/>
          </p:cNvSpPr>
          <p:nvPr>
            <p:ph type="title"/>
          </p:nvPr>
        </p:nvSpPr>
        <p:spPr>
          <a:xfrm>
            <a:off x="275481" y="45853"/>
            <a:ext cx="11887878" cy="917575"/>
          </a:xfrm>
        </p:spPr>
        <p:txBody>
          <a:bodyPr/>
          <a:lstStyle/>
          <a:p>
            <a:r>
              <a:rPr lang="en-US" sz="4488" dirty="0">
                <a:solidFill>
                  <a:srgbClr val="0070C0"/>
                </a:solidFill>
                <a:latin typeface="Segoe UI Light" panose="020B0502040204020203" pitchFamily="34" charset="0"/>
              </a:rPr>
              <a:t>Point-in-time restore</a:t>
            </a:r>
          </a:p>
        </p:txBody>
      </p:sp>
      <p:sp>
        <p:nvSpPr>
          <p:cNvPr id="50" name="Content Placeholder 1"/>
          <p:cNvSpPr txBox="1">
            <a:spLocks/>
          </p:cNvSpPr>
          <p:nvPr/>
        </p:nvSpPr>
        <p:spPr>
          <a:xfrm>
            <a:off x="393223" y="1815843"/>
            <a:ext cx="5296460" cy="3925341"/>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Bef>
                <a:spcPts val="612"/>
              </a:spcBef>
              <a:spcAft>
                <a:spcPts val="612"/>
              </a:spcAft>
              <a:buNone/>
            </a:pPr>
            <a:r>
              <a:rPr lang="en-US" sz="1836" dirty="0">
                <a:solidFill>
                  <a:srgbClr val="000000"/>
                </a:solidFill>
                <a:latin typeface="Segoe UI" panose="020B0502040204020203" pitchFamily="34" charset="0"/>
              </a:rPr>
              <a:t>Auto backups, transactional logs every 5 min</a:t>
            </a:r>
          </a:p>
          <a:p>
            <a:pPr marL="0" indent="0" defTabSz="634092">
              <a:spcBef>
                <a:spcPts val="612"/>
              </a:spcBef>
              <a:spcAft>
                <a:spcPts val="612"/>
              </a:spcAft>
              <a:buNone/>
            </a:pPr>
            <a:r>
              <a:rPr lang="en-US" sz="1836" dirty="0">
                <a:solidFill>
                  <a:srgbClr val="000000"/>
                </a:solidFill>
                <a:latin typeface="Segoe UI" panose="020B0502040204020203" pitchFamily="34" charset="0"/>
              </a:rPr>
              <a:t>Backups in Azure Storage and geo-replicated </a:t>
            </a:r>
          </a:p>
          <a:p>
            <a:pPr marL="0" indent="0" defTabSz="634092">
              <a:spcBef>
                <a:spcPts val="612"/>
              </a:spcBef>
              <a:spcAft>
                <a:spcPts val="612"/>
              </a:spcAft>
              <a:buNone/>
            </a:pPr>
            <a:r>
              <a:rPr lang="en-US" sz="1836" dirty="0">
                <a:solidFill>
                  <a:srgbClr val="000000"/>
                </a:solidFill>
                <a:latin typeface="Segoe UI" panose="020B0502040204020203" pitchFamily="34" charset="0"/>
              </a:rPr>
              <a:t>Creates a side-by-side database copy, non-disruptive</a:t>
            </a:r>
          </a:p>
          <a:p>
            <a:pPr marL="0" indent="0" defTabSz="634092">
              <a:spcBef>
                <a:spcPts val="612"/>
              </a:spcBef>
              <a:spcAft>
                <a:spcPts val="612"/>
              </a:spcAft>
              <a:buNone/>
            </a:pPr>
            <a:r>
              <a:rPr lang="en-US" sz="1836" dirty="0">
                <a:solidFill>
                  <a:srgbClr val="000000"/>
                </a:solidFill>
                <a:latin typeface="Segoe UI" panose="020B0502040204020203" pitchFamily="34" charset="0"/>
              </a:rPr>
              <a:t>REST API, PowerShell or Azure Portal</a:t>
            </a:r>
          </a:p>
          <a:p>
            <a:pPr marL="0" indent="0" defTabSz="634092">
              <a:spcBef>
                <a:spcPts val="612"/>
              </a:spcBef>
              <a:spcAft>
                <a:spcPts val="612"/>
              </a:spcAft>
              <a:buNone/>
            </a:pPr>
            <a:r>
              <a:rPr lang="en-US" sz="1836" dirty="0">
                <a:solidFill>
                  <a:srgbClr val="000000"/>
                </a:solidFill>
                <a:latin typeface="Segoe UI" panose="020B0502040204020203" pitchFamily="34" charset="0"/>
              </a:rPr>
              <a:t>Scheduled exports for long-term retention</a:t>
            </a:r>
          </a:p>
          <a:p>
            <a:pPr marL="0" indent="0" defTabSz="634092">
              <a:spcBef>
                <a:spcPts val="612"/>
              </a:spcBef>
              <a:spcAft>
                <a:spcPts val="612"/>
              </a:spcAft>
              <a:buNone/>
            </a:pPr>
            <a:r>
              <a:rPr lang="en-US" sz="1836" dirty="0">
                <a:solidFill>
                  <a:srgbClr val="000000"/>
                </a:solidFill>
                <a:latin typeface="Segoe UI" panose="020B0502040204020203" pitchFamily="34" charset="0"/>
              </a:rPr>
              <a:t>Backups retention policy:</a:t>
            </a:r>
          </a:p>
          <a:p>
            <a:pPr defTabSz="634092">
              <a:spcBef>
                <a:spcPts val="612"/>
              </a:spcBef>
            </a:pPr>
            <a:r>
              <a:rPr lang="en-US" sz="1836" dirty="0">
                <a:solidFill>
                  <a:srgbClr val="000000"/>
                </a:solidFill>
                <a:latin typeface="Segoe UI" panose="020B0502040204020203" pitchFamily="34" charset="0"/>
              </a:rPr>
              <a:t>Basic, up to 7 days</a:t>
            </a:r>
          </a:p>
          <a:p>
            <a:pPr defTabSz="634092">
              <a:spcBef>
                <a:spcPts val="612"/>
              </a:spcBef>
            </a:pPr>
            <a:r>
              <a:rPr lang="en-US" sz="1836" dirty="0">
                <a:solidFill>
                  <a:srgbClr val="000000"/>
                </a:solidFill>
                <a:latin typeface="Segoe UI" panose="020B0502040204020203" pitchFamily="34" charset="0"/>
              </a:rPr>
              <a:t>Standard, up to 14 days</a:t>
            </a:r>
          </a:p>
          <a:p>
            <a:pPr defTabSz="634092">
              <a:spcBef>
                <a:spcPts val="612"/>
              </a:spcBef>
            </a:pPr>
            <a:r>
              <a:rPr lang="en-US" sz="1836" dirty="0">
                <a:solidFill>
                  <a:srgbClr val="000000"/>
                </a:solidFill>
                <a:latin typeface="Segoe UI" panose="020B0502040204020203" pitchFamily="34" charset="0"/>
              </a:rPr>
              <a:t>Premium, up to 35 days</a:t>
            </a:r>
          </a:p>
        </p:txBody>
      </p:sp>
      <p:sp>
        <p:nvSpPr>
          <p:cNvPr id="51" name="Rectangle 50"/>
          <p:cNvSpPr/>
          <p:nvPr/>
        </p:nvSpPr>
        <p:spPr>
          <a:xfrm>
            <a:off x="418588" y="1132293"/>
            <a:ext cx="9617381" cy="542399"/>
          </a:xfrm>
          <a:prstGeom prst="rect">
            <a:avLst/>
          </a:prstGeom>
        </p:spPr>
        <p:txBody>
          <a:bodyPr wrap="square">
            <a:spAutoFit/>
          </a:bodyPr>
          <a:lstStyle/>
          <a:p>
            <a:pPr defTabSz="634092">
              <a:spcAft>
                <a:spcPts val="1224"/>
              </a:spcAft>
            </a:pPr>
            <a:r>
              <a:rPr lang="en-US" sz="2856" dirty="0">
                <a:solidFill>
                  <a:srgbClr val="000000"/>
                </a:solidFill>
                <a:latin typeface="Segoe UI Light" panose="020B0502040204020203" pitchFamily="34" charset="0"/>
              </a:rPr>
              <a:t>Programmatic “oops recovery” of data deletion or alteration</a:t>
            </a:r>
          </a:p>
        </p:txBody>
      </p:sp>
      <p:grpSp>
        <p:nvGrpSpPr>
          <p:cNvPr id="144" name="Group 143"/>
          <p:cNvGrpSpPr/>
          <p:nvPr/>
        </p:nvGrpSpPr>
        <p:grpSpPr>
          <a:xfrm>
            <a:off x="5404872" y="3679312"/>
            <a:ext cx="293834" cy="293834"/>
            <a:chOff x="5298510" y="3607496"/>
            <a:chExt cx="288099" cy="288099"/>
          </a:xfrm>
        </p:grpSpPr>
        <p:sp>
          <p:nvSpPr>
            <p:cNvPr id="145" name="Oval 14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46" name="Oval 14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47" name="Group 146"/>
          <p:cNvGrpSpPr/>
          <p:nvPr/>
        </p:nvGrpSpPr>
        <p:grpSpPr>
          <a:xfrm>
            <a:off x="5836023" y="3895962"/>
            <a:ext cx="293834" cy="293834"/>
            <a:chOff x="5298510" y="3607496"/>
            <a:chExt cx="288099" cy="288099"/>
          </a:xfrm>
        </p:grpSpPr>
        <p:sp>
          <p:nvSpPr>
            <p:cNvPr id="148" name="Oval 1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49" name="Oval 1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0" name="Group 149"/>
          <p:cNvGrpSpPr/>
          <p:nvPr/>
        </p:nvGrpSpPr>
        <p:grpSpPr>
          <a:xfrm>
            <a:off x="6229518" y="3385478"/>
            <a:ext cx="293834" cy="293834"/>
            <a:chOff x="5298510" y="3607496"/>
            <a:chExt cx="288099" cy="288099"/>
          </a:xfrm>
        </p:grpSpPr>
        <p:sp>
          <p:nvSpPr>
            <p:cNvPr id="151" name="Oval 15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2" name="Oval 15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3" name="Group 152"/>
          <p:cNvGrpSpPr/>
          <p:nvPr/>
        </p:nvGrpSpPr>
        <p:grpSpPr>
          <a:xfrm>
            <a:off x="6414585" y="3661939"/>
            <a:ext cx="293834" cy="293834"/>
            <a:chOff x="5298510" y="3607496"/>
            <a:chExt cx="288099" cy="288099"/>
          </a:xfrm>
        </p:grpSpPr>
        <p:sp>
          <p:nvSpPr>
            <p:cNvPr id="154" name="Oval 1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5" name="Oval 1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6" name="Group 155"/>
          <p:cNvGrpSpPr/>
          <p:nvPr/>
        </p:nvGrpSpPr>
        <p:grpSpPr>
          <a:xfrm>
            <a:off x="8334795" y="3289662"/>
            <a:ext cx="293834" cy="293834"/>
            <a:chOff x="5298510" y="3607496"/>
            <a:chExt cx="288099" cy="288099"/>
          </a:xfrm>
        </p:grpSpPr>
        <p:sp>
          <p:nvSpPr>
            <p:cNvPr id="157" name="Oval 15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8" name="Oval 15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9" name="Group 158"/>
          <p:cNvGrpSpPr/>
          <p:nvPr/>
        </p:nvGrpSpPr>
        <p:grpSpPr>
          <a:xfrm>
            <a:off x="10968654" y="5335853"/>
            <a:ext cx="293834" cy="293834"/>
            <a:chOff x="5298510" y="3607496"/>
            <a:chExt cx="288099" cy="288099"/>
          </a:xfrm>
        </p:grpSpPr>
        <p:sp>
          <p:nvSpPr>
            <p:cNvPr id="160" name="Oval 1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61" name="Oval 1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2" name="Group 161"/>
          <p:cNvGrpSpPr/>
          <p:nvPr/>
        </p:nvGrpSpPr>
        <p:grpSpPr>
          <a:xfrm>
            <a:off x="10841002" y="4942380"/>
            <a:ext cx="293834" cy="293834"/>
            <a:chOff x="5298510" y="3607496"/>
            <a:chExt cx="288099" cy="288099"/>
          </a:xfrm>
        </p:grpSpPr>
        <p:sp>
          <p:nvSpPr>
            <p:cNvPr id="163" name="Oval 16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64" name="Oval 16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5" name="Group 164"/>
          <p:cNvGrpSpPr/>
          <p:nvPr/>
        </p:nvGrpSpPr>
        <p:grpSpPr>
          <a:xfrm>
            <a:off x="10232092" y="4648545"/>
            <a:ext cx="293834" cy="293834"/>
            <a:chOff x="5298510" y="3607496"/>
            <a:chExt cx="288099" cy="288099"/>
          </a:xfrm>
        </p:grpSpPr>
        <p:sp>
          <p:nvSpPr>
            <p:cNvPr id="166" name="Oval 1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67" name="Oval 1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8" name="Group 167"/>
          <p:cNvGrpSpPr/>
          <p:nvPr/>
        </p:nvGrpSpPr>
        <p:grpSpPr>
          <a:xfrm>
            <a:off x="10674820" y="3807159"/>
            <a:ext cx="293834" cy="293834"/>
            <a:chOff x="5298510" y="3607496"/>
            <a:chExt cx="288099" cy="288099"/>
          </a:xfrm>
        </p:grpSpPr>
        <p:sp>
          <p:nvSpPr>
            <p:cNvPr id="169" name="Oval 16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0" name="Oval 16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71" name="Group 170"/>
          <p:cNvGrpSpPr/>
          <p:nvPr/>
        </p:nvGrpSpPr>
        <p:grpSpPr>
          <a:xfrm>
            <a:off x="10304169" y="3602964"/>
            <a:ext cx="293834" cy="293834"/>
            <a:chOff x="5298510" y="3607496"/>
            <a:chExt cx="288099" cy="288099"/>
          </a:xfrm>
        </p:grpSpPr>
        <p:sp>
          <p:nvSpPr>
            <p:cNvPr id="172" name="Oval 1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3" name="Oval 1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74" name="Group 173"/>
          <p:cNvGrpSpPr/>
          <p:nvPr/>
        </p:nvGrpSpPr>
        <p:grpSpPr>
          <a:xfrm>
            <a:off x="11262489" y="3287984"/>
            <a:ext cx="293834" cy="293834"/>
            <a:chOff x="5298510" y="3607496"/>
            <a:chExt cx="288099" cy="288099"/>
          </a:xfrm>
        </p:grpSpPr>
        <p:sp>
          <p:nvSpPr>
            <p:cNvPr id="175" name="Oval 17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6" name="Oval 17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77" name="Group 176"/>
          <p:cNvGrpSpPr/>
          <p:nvPr/>
        </p:nvGrpSpPr>
        <p:grpSpPr>
          <a:xfrm>
            <a:off x="10783145" y="3315744"/>
            <a:ext cx="293834" cy="293834"/>
            <a:chOff x="5298510" y="3607496"/>
            <a:chExt cx="288099" cy="288099"/>
          </a:xfrm>
        </p:grpSpPr>
        <p:sp>
          <p:nvSpPr>
            <p:cNvPr id="178" name="Oval 17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9" name="Oval 17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0" name="Group 179"/>
          <p:cNvGrpSpPr/>
          <p:nvPr/>
        </p:nvGrpSpPr>
        <p:grpSpPr>
          <a:xfrm>
            <a:off x="10448578" y="3150726"/>
            <a:ext cx="293834" cy="293834"/>
            <a:chOff x="5298510" y="3607496"/>
            <a:chExt cx="288099" cy="288099"/>
          </a:xfrm>
        </p:grpSpPr>
        <p:sp>
          <p:nvSpPr>
            <p:cNvPr id="181" name="Oval 18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82" name="Oval 18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3" name="Group 182"/>
          <p:cNvGrpSpPr/>
          <p:nvPr/>
        </p:nvGrpSpPr>
        <p:grpSpPr>
          <a:xfrm>
            <a:off x="6862788" y="4832079"/>
            <a:ext cx="293834" cy="293834"/>
            <a:chOff x="5298510" y="3607496"/>
            <a:chExt cx="288099" cy="288099"/>
          </a:xfrm>
        </p:grpSpPr>
        <p:sp>
          <p:nvSpPr>
            <p:cNvPr id="184" name="Oval 18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85" name="Oval 18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6" name="Group 185"/>
          <p:cNvGrpSpPr/>
          <p:nvPr/>
        </p:nvGrpSpPr>
        <p:grpSpPr>
          <a:xfrm>
            <a:off x="7204745" y="3065867"/>
            <a:ext cx="833834" cy="833834"/>
            <a:chOff x="7766078" y="2734107"/>
            <a:chExt cx="1169454" cy="1169454"/>
          </a:xfrm>
        </p:grpSpPr>
        <p:grpSp>
          <p:nvGrpSpPr>
            <p:cNvPr id="187" name="Group 186"/>
            <p:cNvGrpSpPr/>
            <p:nvPr/>
          </p:nvGrpSpPr>
          <p:grpSpPr>
            <a:xfrm>
              <a:off x="7766078" y="2734107"/>
              <a:ext cx="1169454" cy="1169454"/>
              <a:chOff x="5321459" y="3630988"/>
              <a:chExt cx="236552" cy="236552"/>
            </a:xfrm>
          </p:grpSpPr>
          <p:sp>
            <p:nvSpPr>
              <p:cNvPr id="200" name="Oval 199"/>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1" name="Oval 200"/>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8" name="Group 332"/>
            <p:cNvGrpSpPr/>
            <p:nvPr/>
          </p:nvGrpSpPr>
          <p:grpSpPr>
            <a:xfrm>
              <a:off x="8131601" y="3008952"/>
              <a:ext cx="452287" cy="691429"/>
              <a:chOff x="11312677" y="4385379"/>
              <a:chExt cx="420734" cy="643192"/>
            </a:xfrm>
          </p:grpSpPr>
          <p:sp>
            <p:nvSpPr>
              <p:cNvPr id="189"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0"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1"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2"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3"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4"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5"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6"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7"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8"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9"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grpSp>
        <p:nvGrpSpPr>
          <p:cNvPr id="202" name="Group 201"/>
          <p:cNvGrpSpPr/>
          <p:nvPr/>
        </p:nvGrpSpPr>
        <p:grpSpPr>
          <a:xfrm>
            <a:off x="8366022" y="3031979"/>
            <a:ext cx="833834" cy="833834"/>
            <a:chOff x="7766078" y="2734107"/>
            <a:chExt cx="1169454" cy="1169454"/>
          </a:xfrm>
        </p:grpSpPr>
        <p:grpSp>
          <p:nvGrpSpPr>
            <p:cNvPr id="203" name="Group 202"/>
            <p:cNvGrpSpPr/>
            <p:nvPr/>
          </p:nvGrpSpPr>
          <p:grpSpPr>
            <a:xfrm>
              <a:off x="7766078" y="2734107"/>
              <a:ext cx="1169454" cy="1169454"/>
              <a:chOff x="5321459" y="3630988"/>
              <a:chExt cx="236552" cy="236552"/>
            </a:xfrm>
          </p:grpSpPr>
          <p:sp>
            <p:nvSpPr>
              <p:cNvPr id="216" name="Oval 215"/>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7" name="Oval 216"/>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204" name="Group 332"/>
            <p:cNvGrpSpPr/>
            <p:nvPr/>
          </p:nvGrpSpPr>
          <p:grpSpPr>
            <a:xfrm>
              <a:off x="8131601" y="3008952"/>
              <a:ext cx="452287" cy="691429"/>
              <a:chOff x="11312677" y="4385379"/>
              <a:chExt cx="420734" cy="643192"/>
            </a:xfrm>
          </p:grpSpPr>
          <p:sp>
            <p:nvSpPr>
              <p:cNvPr id="20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sp>
        <p:nvSpPr>
          <p:cNvPr id="218" name="Oval 217"/>
          <p:cNvSpPr/>
          <p:nvPr/>
        </p:nvSpPr>
        <p:spPr bwMode="auto">
          <a:xfrm>
            <a:off x="7883914" y="3126056"/>
            <a:ext cx="657461" cy="657461"/>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9" name="Freeform 123"/>
          <p:cNvSpPr>
            <a:spLocks noEditPoints="1"/>
          </p:cNvSpPr>
          <p:nvPr/>
        </p:nvSpPr>
        <p:spPr bwMode="black">
          <a:xfrm>
            <a:off x="8030128" y="3265250"/>
            <a:ext cx="365033" cy="379073"/>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BCF2">
              <a:lumMod val="75000"/>
            </a:srgbClr>
          </a:solidFill>
          <a:ln>
            <a:noFill/>
          </a:ln>
          <a:effectLst/>
          <a:extLst/>
        </p:spPr>
        <p:txBody>
          <a:bodyPr vert="horz" wrap="square" lIns="91408" tIns="45703" rIns="91408" bIns="45703" numCol="1" anchor="t" anchorCtr="0" compatLnSpc="1">
            <a:prstTxWarp prst="textNoShape">
              <a:avLst/>
            </a:prstTxWarp>
          </a:bodyPr>
          <a:lstStyle/>
          <a:p>
            <a:pPr defTabSz="914005">
              <a:defRPr/>
            </a:pPr>
            <a:endParaRPr lang="en-US" sz="1763" kern="0" dirty="0">
              <a:solidFill>
                <a:srgbClr val="000000"/>
              </a:solidFill>
              <a:latin typeface="Segoe UI" panose="020B0502040204020203" pitchFamily="34" charset="0"/>
            </a:endParaRPr>
          </a:p>
        </p:txBody>
      </p:sp>
      <p:sp>
        <p:nvSpPr>
          <p:cNvPr id="220" name="TextBox 219"/>
          <p:cNvSpPr txBox="1"/>
          <p:nvPr/>
        </p:nvSpPr>
        <p:spPr>
          <a:xfrm>
            <a:off x="7578380" y="2571945"/>
            <a:ext cx="1390551" cy="286306"/>
          </a:xfrm>
          <a:prstGeom prst="rect">
            <a:avLst/>
          </a:prstGeom>
          <a:solidFill>
            <a:srgbClr val="00BCF2"/>
          </a:solidFill>
        </p:spPr>
        <p:txBody>
          <a:bodyPr wrap="square" rtlCol="0">
            <a:spAutoFit/>
          </a:bodyPr>
          <a:lstStyle/>
          <a:p>
            <a:pPr algn="ctr">
              <a:defRPr/>
            </a:pPr>
            <a:r>
              <a:rPr lang="en-US" sz="1224" kern="0" dirty="0">
                <a:solidFill>
                  <a:srgbClr val="FFFFFF"/>
                </a:solidFill>
                <a:latin typeface="Segoe UI" panose="020B0502040204020203" pitchFamily="34" charset="0"/>
              </a:rPr>
              <a:t>Geo- replicated</a:t>
            </a:r>
          </a:p>
        </p:txBody>
      </p:sp>
      <p:sp>
        <p:nvSpPr>
          <p:cNvPr id="221" name="TextBox 220"/>
          <p:cNvSpPr txBox="1"/>
          <p:nvPr/>
        </p:nvSpPr>
        <p:spPr>
          <a:xfrm>
            <a:off x="7489692" y="4039447"/>
            <a:ext cx="1567924" cy="469103"/>
          </a:xfrm>
          <a:prstGeom prst="rect">
            <a:avLst/>
          </a:prstGeom>
          <a:solidFill>
            <a:srgbClr val="00BCF2"/>
          </a:solidFill>
        </p:spPr>
        <p:txBody>
          <a:bodyPr wrap="square" rtlCol="0">
            <a:spAutoFit/>
          </a:bodyPr>
          <a:lstStyle/>
          <a:p>
            <a:pPr>
              <a:defRPr/>
            </a:pPr>
            <a:r>
              <a:rPr lang="en-US" sz="1224" kern="0" dirty="0">
                <a:solidFill>
                  <a:srgbClr val="FFFFFF"/>
                </a:solidFill>
                <a:latin typeface="Segoe UI" panose="020B0502040204020203" pitchFamily="34" charset="0"/>
              </a:rPr>
              <a:t>Restore from backup</a:t>
            </a:r>
          </a:p>
        </p:txBody>
      </p:sp>
      <p:grpSp>
        <p:nvGrpSpPr>
          <p:cNvPr id="222" name="Group 221"/>
          <p:cNvGrpSpPr/>
          <p:nvPr/>
        </p:nvGrpSpPr>
        <p:grpSpPr>
          <a:xfrm>
            <a:off x="5140818" y="1942941"/>
            <a:ext cx="2067482" cy="1342667"/>
            <a:chOff x="5039611" y="1905017"/>
            <a:chExt cx="2027127" cy="1316460"/>
          </a:xfrm>
        </p:grpSpPr>
        <p:sp>
          <p:nvSpPr>
            <p:cNvPr id="223" name="Freeform 95"/>
            <p:cNvSpPr>
              <a:spLocks/>
            </p:cNvSpPr>
            <p:nvPr/>
          </p:nvSpPr>
          <p:spPr bwMode="auto">
            <a:xfrm flipH="1">
              <a:off x="5039611" y="1905017"/>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4" name="TextBox 223"/>
            <p:cNvSpPr txBox="1"/>
            <p:nvPr/>
          </p:nvSpPr>
          <p:spPr>
            <a:xfrm>
              <a:off x="5536888" y="2257459"/>
              <a:ext cx="1344521" cy="531812"/>
            </a:xfrm>
            <a:prstGeom prst="rect">
              <a:avLst/>
            </a:prstGeom>
            <a:noFill/>
          </p:spPr>
          <p:txBody>
            <a:bodyPr wrap="square" rtlCol="0">
              <a:spAutoFit/>
            </a:bodyPr>
            <a:lstStyle/>
            <a:p>
              <a:pPr>
                <a:defRPr/>
              </a:pPr>
              <a:r>
                <a:rPr lang="en-US" sz="1428" kern="0" dirty="0">
                  <a:solidFill>
                    <a:srgbClr val="FFFFFF"/>
                  </a:solidFill>
                  <a:latin typeface="Segoe UI" panose="020B0502040204020203" pitchFamily="34" charset="0"/>
                </a:rPr>
                <a:t>SQL Database Backups</a:t>
              </a:r>
            </a:p>
          </p:txBody>
        </p:sp>
        <p:grpSp>
          <p:nvGrpSpPr>
            <p:cNvPr id="225" name="Group 224"/>
            <p:cNvGrpSpPr/>
            <p:nvPr/>
          </p:nvGrpSpPr>
          <p:grpSpPr>
            <a:xfrm>
              <a:off x="5620181" y="2804401"/>
              <a:ext cx="887435" cy="330503"/>
              <a:chOff x="7371726" y="1331721"/>
              <a:chExt cx="887435" cy="330503"/>
            </a:xfrm>
          </p:grpSpPr>
          <p:sp>
            <p:nvSpPr>
              <p:cNvPr id="226" name="Flowchart: Document 225"/>
              <p:cNvSpPr/>
              <p:nvPr/>
            </p:nvSpPr>
            <p:spPr bwMode="auto">
              <a:xfrm>
                <a:off x="7385714" y="1332203"/>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93256" tIns="46628" rIns="93256" bIns="46628" numCol="1" rtlCol="0" anchor="t" anchorCtr="0" compatLnSpc="1">
                <a:prstTxWarp prst="textNoShape">
                  <a:avLst/>
                </a:prstTxWarp>
              </a:bodyPr>
              <a:lstStyle/>
              <a:p>
                <a:pPr defTabSz="932559">
                  <a:defRPr/>
                </a:pPr>
                <a:endParaRPr lang="en-US" sz="612" kern="0" dirty="0">
                  <a:solidFill>
                    <a:srgbClr val="FFFFFF"/>
                  </a:solidFill>
                  <a:latin typeface="Segoe UI" panose="020B0502040204020203" pitchFamily="34" charset="0"/>
                </a:endParaRPr>
              </a:p>
            </p:txBody>
          </p:sp>
          <p:sp>
            <p:nvSpPr>
              <p:cNvPr id="227" name="TextBox 226"/>
              <p:cNvSpPr txBox="1"/>
              <p:nvPr/>
            </p:nvSpPr>
            <p:spPr>
              <a:xfrm>
                <a:off x="7371726" y="1331721"/>
                <a:ext cx="867884" cy="226226"/>
              </a:xfrm>
              <a:prstGeom prst="rect">
                <a:avLst/>
              </a:prstGeom>
              <a:noFill/>
            </p:spPr>
            <p:txBody>
              <a:bodyPr wrap="none" lIns="69954" tIns="34978" rIns="69954" bIns="34978" rtlCol="0">
                <a:spAutoFit/>
              </a:bodyPr>
              <a:lstStyle/>
              <a:p>
                <a:pPr defTabSz="932559">
                  <a:defRPr/>
                </a:pPr>
                <a:r>
                  <a:rPr lang="en-US" sz="1020" kern="0" dirty="0">
                    <a:solidFill>
                      <a:srgbClr val="FFFFFF"/>
                    </a:solidFill>
                    <a:latin typeface="Segoe UI" panose="020B0502040204020203" pitchFamily="34" charset="0"/>
                  </a:rPr>
                  <a:t>sabcp01bl21</a:t>
                </a:r>
              </a:p>
            </p:txBody>
          </p:sp>
        </p:grpSp>
      </p:grpSp>
      <p:grpSp>
        <p:nvGrpSpPr>
          <p:cNvPr id="228" name="Group 227"/>
          <p:cNvGrpSpPr/>
          <p:nvPr/>
        </p:nvGrpSpPr>
        <p:grpSpPr>
          <a:xfrm>
            <a:off x="9169114" y="1844259"/>
            <a:ext cx="2067482" cy="1342667"/>
            <a:chOff x="8989279" y="1808262"/>
            <a:chExt cx="2027127" cy="1316460"/>
          </a:xfrm>
        </p:grpSpPr>
        <p:sp>
          <p:nvSpPr>
            <p:cNvPr id="229" name="Freeform 95"/>
            <p:cNvSpPr>
              <a:spLocks/>
            </p:cNvSpPr>
            <p:nvPr/>
          </p:nvSpPr>
          <p:spPr bwMode="auto">
            <a:xfrm>
              <a:off x="8989279" y="1808262"/>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0" name="TextBox 229"/>
            <p:cNvSpPr txBox="1"/>
            <p:nvPr/>
          </p:nvSpPr>
          <p:spPr>
            <a:xfrm>
              <a:off x="9394675" y="2308937"/>
              <a:ext cx="1302950" cy="312073"/>
            </a:xfrm>
            <a:prstGeom prst="rect">
              <a:avLst/>
            </a:prstGeom>
            <a:noFill/>
          </p:spPr>
          <p:txBody>
            <a:bodyPr wrap="square" rtlCol="0">
              <a:spAutoFit/>
            </a:bodyPr>
            <a:lstStyle/>
            <a:p>
              <a:pPr>
                <a:defRPr/>
              </a:pPr>
              <a:r>
                <a:rPr lang="en-US" sz="1428" kern="0" dirty="0">
                  <a:solidFill>
                    <a:srgbClr val="FFFFFF"/>
                  </a:solidFill>
                  <a:latin typeface="Segoe UI" panose="020B0502040204020203" pitchFamily="34" charset="0"/>
                </a:rPr>
                <a:t>Azure Storage</a:t>
              </a:r>
            </a:p>
          </p:txBody>
        </p:sp>
        <p:grpSp>
          <p:nvGrpSpPr>
            <p:cNvPr id="231" name="Group 230"/>
            <p:cNvGrpSpPr/>
            <p:nvPr/>
          </p:nvGrpSpPr>
          <p:grpSpPr>
            <a:xfrm>
              <a:off x="9684371" y="2652195"/>
              <a:ext cx="887435" cy="330503"/>
              <a:chOff x="11887079" y="828194"/>
              <a:chExt cx="887435" cy="330503"/>
            </a:xfrm>
          </p:grpSpPr>
          <p:sp>
            <p:nvSpPr>
              <p:cNvPr id="232" name="Flowchart: Document 231"/>
              <p:cNvSpPr/>
              <p:nvPr/>
            </p:nvSpPr>
            <p:spPr bwMode="auto">
              <a:xfrm flipH="1">
                <a:off x="11901067" y="828676"/>
                <a:ext cx="873447" cy="330021"/>
              </a:xfrm>
              <a:prstGeom prst="flowChartDocument">
                <a:avLst/>
              </a:prstGeom>
              <a:solidFill>
                <a:srgbClr val="00188F"/>
              </a:solidFill>
              <a:ln w="9525" cap="flat" cmpd="sng" algn="ctr">
                <a:noFill/>
                <a:prstDash val="solid"/>
                <a:headEnd type="none" w="med" len="med"/>
                <a:tailEnd type="none" w="med" len="med"/>
              </a:ln>
              <a:effectLst/>
            </p:spPr>
            <p:txBody>
              <a:bodyPr vert="horz" wrap="square" lIns="93256" tIns="46628" rIns="93256" bIns="46628" numCol="1" rtlCol="0" anchor="t" anchorCtr="0" compatLnSpc="1">
                <a:prstTxWarp prst="textNoShape">
                  <a:avLst/>
                </a:prstTxWarp>
              </a:bodyPr>
              <a:lstStyle/>
              <a:p>
                <a:pPr defTabSz="932559">
                  <a:defRPr/>
                </a:pPr>
                <a:endParaRPr lang="en-US" sz="612" kern="0" dirty="0">
                  <a:solidFill>
                    <a:srgbClr val="FFFFFF"/>
                  </a:solidFill>
                  <a:latin typeface="Segoe UI" panose="020B0502040204020203" pitchFamily="34" charset="0"/>
                </a:endParaRPr>
              </a:p>
            </p:txBody>
          </p:sp>
          <p:sp>
            <p:nvSpPr>
              <p:cNvPr id="233" name="TextBox 232"/>
              <p:cNvSpPr txBox="1"/>
              <p:nvPr/>
            </p:nvSpPr>
            <p:spPr>
              <a:xfrm>
                <a:off x="11887079" y="828194"/>
                <a:ext cx="867884" cy="226226"/>
              </a:xfrm>
              <a:prstGeom prst="rect">
                <a:avLst/>
              </a:prstGeom>
              <a:noFill/>
            </p:spPr>
            <p:txBody>
              <a:bodyPr wrap="none" lIns="69954" tIns="34978" rIns="69954" bIns="34978" rtlCol="0">
                <a:spAutoFit/>
              </a:bodyPr>
              <a:lstStyle/>
              <a:p>
                <a:pPr defTabSz="932559">
                  <a:defRPr/>
                </a:pPr>
                <a:r>
                  <a:rPr lang="en-US" sz="1020" kern="0" dirty="0">
                    <a:solidFill>
                      <a:srgbClr val="FFFFFF"/>
                    </a:solidFill>
                    <a:latin typeface="Segoe UI" panose="020B0502040204020203" pitchFamily="34" charset="0"/>
                  </a:rPr>
                  <a:t>sabcp01bl21</a:t>
                </a:r>
              </a:p>
            </p:txBody>
          </p:sp>
        </p:grpSp>
      </p:grpSp>
      <p:grpSp>
        <p:nvGrpSpPr>
          <p:cNvPr id="234" name="Group 2"/>
          <p:cNvGrpSpPr/>
          <p:nvPr/>
        </p:nvGrpSpPr>
        <p:grpSpPr>
          <a:xfrm>
            <a:off x="-1203" y="6642734"/>
            <a:ext cx="12436795" cy="361047"/>
            <a:chOff x="2577137" y="4571778"/>
            <a:chExt cx="9101124" cy="1390560"/>
          </a:xfrm>
        </p:grpSpPr>
        <p:sp>
          <p:nvSpPr>
            <p:cNvPr id="23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defTabSz="932597">
                <a:lnSpc>
                  <a:spcPts val="3060"/>
                </a:lnSpc>
              </a:pPr>
              <a:r>
                <a:rPr lang="en-US" sz="2856" dirty="0">
                  <a:solidFill>
                    <a:srgbClr val="FFFFFF"/>
                  </a:solidFill>
                  <a:latin typeface="Segoe UI Light" panose="020B0502040204020203" pitchFamily="34" charset="0"/>
                </a:rPr>
                <a:t> </a:t>
              </a:r>
            </a:p>
          </p:txBody>
        </p:sp>
        <p:sp>
          <p:nvSpPr>
            <p:cNvPr id="23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defTabSz="932137">
                <a:lnSpc>
                  <a:spcPts val="3000"/>
                </a:lnSpc>
                <a:defRPr/>
              </a:pPr>
              <a:endParaRPr lang="en-US" sz="2856" kern="0" dirty="0">
                <a:solidFill>
                  <a:srgbClr val="FFFFFF"/>
                </a:solidFill>
                <a:latin typeface="Segoe UI Light" panose="020B0502040204020203" pitchFamily="34" charset="0"/>
              </a:endParaRPr>
            </a:p>
          </p:txBody>
        </p:sp>
      </p:grpSp>
    </p:spTree>
    <p:extLst>
      <p:ext uri="{BB962C8B-B14F-4D97-AF65-F5344CB8AC3E}">
        <p14:creationId xmlns:p14="http://schemas.microsoft.com/office/powerpoint/2010/main" val="36562074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500"/>
                                        <p:tgtEl>
                                          <p:spTgt spid="218"/>
                                        </p:tgtEl>
                                      </p:cBhvr>
                                    </p:animEffect>
                                  </p:childTnLst>
                                </p:cTn>
                              </p:par>
                              <p:par>
                                <p:cTn id="8" presetID="10" presetClass="entr" presetSubtype="0" fill="hold" grpId="1" nodeType="withEffect">
                                  <p:stCondLst>
                                    <p:cond delay="5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childTnLst>
                                </p:cTn>
                              </p:par>
                              <p:par>
                                <p:cTn id="11" presetID="8" presetClass="emph" presetSubtype="0" decel="100000" fill="hold" grpId="0" nodeType="withEffect">
                                  <p:stCondLst>
                                    <p:cond delay="500"/>
                                  </p:stCondLst>
                                  <p:childTnLst>
                                    <p:animRot by="21600000">
                                      <p:cBhvr>
                                        <p:cTn id="12" dur="1000" fill="hold"/>
                                        <p:tgtEl>
                                          <p:spTgt spid="219"/>
                                        </p:tgtEl>
                                        <p:attrNameLst>
                                          <p:attrName>r</p:attrName>
                                        </p:attrNameLst>
                                      </p:cBhvr>
                                    </p:animRot>
                                  </p:childTnLst>
                                </p:cTn>
                              </p:par>
                              <p:par>
                                <p:cTn id="13" presetID="42" presetClass="entr" presetSubtype="0" fill="hold" nodeType="withEffect">
                                  <p:stCondLst>
                                    <p:cond delay="500"/>
                                  </p:stCondLst>
                                  <p:childTnLst>
                                    <p:set>
                                      <p:cBhvr>
                                        <p:cTn id="14" dur="1" fill="hold">
                                          <p:stCondLst>
                                            <p:cond delay="0"/>
                                          </p:stCondLst>
                                        </p:cTn>
                                        <p:tgtEl>
                                          <p:spTgt spid="222"/>
                                        </p:tgtEl>
                                        <p:attrNameLst>
                                          <p:attrName>style.visibility</p:attrName>
                                        </p:attrNameLst>
                                      </p:cBhvr>
                                      <p:to>
                                        <p:strVal val="visible"/>
                                      </p:to>
                                    </p:set>
                                    <p:animEffect transition="in" filter="fade">
                                      <p:cBhvr>
                                        <p:cTn id="15" dur="1000"/>
                                        <p:tgtEl>
                                          <p:spTgt spid="222"/>
                                        </p:tgtEl>
                                      </p:cBhvr>
                                    </p:animEffect>
                                    <p:anim calcmode="lin" valueType="num">
                                      <p:cBhvr>
                                        <p:cTn id="16" dur="1000" fill="hold"/>
                                        <p:tgtEl>
                                          <p:spTgt spid="222"/>
                                        </p:tgtEl>
                                        <p:attrNameLst>
                                          <p:attrName>ppt_x</p:attrName>
                                        </p:attrNameLst>
                                      </p:cBhvr>
                                      <p:tavLst>
                                        <p:tav tm="0">
                                          <p:val>
                                            <p:strVal val="#ppt_x"/>
                                          </p:val>
                                        </p:tav>
                                        <p:tav tm="100000">
                                          <p:val>
                                            <p:strVal val="#ppt_x"/>
                                          </p:val>
                                        </p:tav>
                                      </p:tavLst>
                                    </p:anim>
                                    <p:anim calcmode="lin" valueType="num">
                                      <p:cBhvr>
                                        <p:cTn id="17" dur="1000" fill="hold"/>
                                        <p:tgtEl>
                                          <p:spTgt spid="22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228"/>
                                        </p:tgtEl>
                                        <p:attrNameLst>
                                          <p:attrName>style.visibility</p:attrName>
                                        </p:attrNameLst>
                                      </p:cBhvr>
                                      <p:to>
                                        <p:strVal val="visible"/>
                                      </p:to>
                                    </p:set>
                                    <p:animEffect transition="in" filter="fade">
                                      <p:cBhvr>
                                        <p:cTn id="20" dur="1000"/>
                                        <p:tgtEl>
                                          <p:spTgt spid="228"/>
                                        </p:tgtEl>
                                      </p:cBhvr>
                                    </p:animEffect>
                                    <p:anim calcmode="lin" valueType="num">
                                      <p:cBhvr>
                                        <p:cTn id="21" dur="1000" fill="hold"/>
                                        <p:tgtEl>
                                          <p:spTgt spid="228"/>
                                        </p:tgtEl>
                                        <p:attrNameLst>
                                          <p:attrName>ppt_x</p:attrName>
                                        </p:attrNameLst>
                                      </p:cBhvr>
                                      <p:tavLst>
                                        <p:tav tm="0">
                                          <p:val>
                                            <p:strVal val="#ppt_x"/>
                                          </p:val>
                                        </p:tav>
                                        <p:tav tm="100000">
                                          <p:val>
                                            <p:strVal val="#ppt_x"/>
                                          </p:val>
                                        </p:tav>
                                      </p:tavLst>
                                    </p:anim>
                                    <p:anim calcmode="lin" valueType="num">
                                      <p:cBhvr>
                                        <p:cTn id="22"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219" grpId="0" animBg="1"/>
      <p:bldP spid="21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PITR</a:t>
            </a:r>
          </a:p>
        </p:txBody>
      </p:sp>
      <p:sp>
        <p:nvSpPr>
          <p:cNvPr id="3" name="Text Placeholder 2"/>
          <p:cNvSpPr>
            <a:spLocks noGrp="1"/>
          </p:cNvSpPr>
          <p:nvPr>
            <p:ph type="body" sz="quarter" idx="12"/>
          </p:nvPr>
        </p:nvSpPr>
        <p:spPr/>
        <p:txBody>
          <a:bodyPr/>
          <a:lstStyle/>
          <a:p>
            <a:r>
              <a:rPr lang="en-US" dirty="0"/>
              <a:t>Demo of “Whoops recovery”</a:t>
            </a:r>
          </a:p>
        </p:txBody>
      </p:sp>
    </p:spTree>
    <p:extLst>
      <p:ext uri="{BB962C8B-B14F-4D97-AF65-F5344CB8AC3E}">
        <p14:creationId xmlns:p14="http://schemas.microsoft.com/office/powerpoint/2010/main" val="572339700"/>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a:spLocks/>
          </p:cNvSpPr>
          <p:nvPr/>
        </p:nvSpPr>
        <p:spPr>
          <a:xfrm>
            <a:off x="440277" y="2212924"/>
            <a:ext cx="8532197" cy="3925341"/>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Aft>
                <a:spcPts val="1224"/>
              </a:spcAft>
              <a:buNone/>
            </a:pPr>
            <a:r>
              <a:rPr lang="en-US" sz="2040" dirty="0">
                <a:solidFill>
                  <a:srgbClr val="000000"/>
                </a:solidFill>
                <a:latin typeface="Segoe UI" panose="020B0502040204020203" pitchFamily="34" charset="0"/>
              </a:rPr>
              <a:t>Opt-in with Standard and Premium</a:t>
            </a:r>
          </a:p>
          <a:p>
            <a:pPr marL="0" indent="0" defTabSz="634092">
              <a:spcAft>
                <a:spcPts val="1224"/>
              </a:spcAft>
              <a:buNone/>
            </a:pPr>
            <a:r>
              <a:rPr lang="en-US" sz="2040" dirty="0">
                <a:solidFill>
                  <a:srgbClr val="000000"/>
                </a:solidFill>
                <a:latin typeface="Segoe UI" panose="020B0502040204020203" pitchFamily="34" charset="0"/>
              </a:rPr>
              <a:t>Creates passive secondary</a:t>
            </a:r>
          </a:p>
          <a:p>
            <a:pPr marL="0" indent="0" defTabSz="634092">
              <a:spcAft>
                <a:spcPts val="1224"/>
              </a:spcAft>
              <a:buNone/>
            </a:pPr>
            <a:r>
              <a:rPr lang="en-US" sz="2040" dirty="0">
                <a:solidFill>
                  <a:srgbClr val="000000"/>
                </a:solidFill>
                <a:latin typeface="Segoe UI" panose="020B0502040204020203" pitchFamily="34" charset="0"/>
              </a:rPr>
              <a:t>Replicate to pre-paired Azure region</a:t>
            </a:r>
          </a:p>
          <a:p>
            <a:pPr marL="0" indent="0" defTabSz="634092">
              <a:spcAft>
                <a:spcPts val="1224"/>
              </a:spcAft>
              <a:buNone/>
            </a:pPr>
            <a:r>
              <a:rPr lang="en-US" sz="2040" dirty="0">
                <a:solidFill>
                  <a:srgbClr val="000000"/>
                </a:solidFill>
                <a:latin typeface="Segoe UI" panose="020B0502040204020203" pitchFamily="34" charset="0"/>
              </a:rPr>
              <a:t>Automatic data replication, asynchronous</a:t>
            </a:r>
          </a:p>
          <a:p>
            <a:pPr marL="0" indent="0" defTabSz="634092">
              <a:spcAft>
                <a:spcPts val="1224"/>
              </a:spcAft>
              <a:buNone/>
            </a:pPr>
            <a:r>
              <a:rPr lang="en-US" sz="2040" dirty="0">
                <a:solidFill>
                  <a:srgbClr val="000000"/>
                </a:solidFill>
                <a:latin typeface="Segoe UI" panose="020B0502040204020203" pitchFamily="34" charset="0"/>
              </a:rPr>
              <a:t>Opt-in via REST API, PowerShell or Azure Portal </a:t>
            </a:r>
          </a:p>
        </p:txBody>
      </p:sp>
      <p:sp>
        <p:nvSpPr>
          <p:cNvPr id="4" name="Rectangle 3"/>
          <p:cNvSpPr/>
          <p:nvPr/>
        </p:nvSpPr>
        <p:spPr>
          <a:xfrm>
            <a:off x="440277" y="1132293"/>
            <a:ext cx="11409783" cy="542399"/>
          </a:xfrm>
          <a:prstGeom prst="rect">
            <a:avLst/>
          </a:prstGeom>
        </p:spPr>
        <p:txBody>
          <a:bodyPr wrap="square">
            <a:spAutoFit/>
          </a:bodyPr>
          <a:lstStyle/>
          <a:p>
            <a:pPr defTabSz="634092">
              <a:spcAft>
                <a:spcPts val="1224"/>
              </a:spcAft>
            </a:pPr>
            <a:r>
              <a:rPr lang="en-US" sz="2856" dirty="0">
                <a:solidFill>
                  <a:srgbClr val="000000"/>
                </a:solidFill>
                <a:latin typeface="Segoe UI Light" panose="020B0502040204020203" pitchFamily="34" charset="0"/>
              </a:rPr>
              <a:t>Opt-in business continuity for greater geo-redundancies</a:t>
            </a:r>
          </a:p>
        </p:txBody>
      </p:sp>
      <p:sp>
        <p:nvSpPr>
          <p:cNvPr id="16" name="Title 1"/>
          <p:cNvSpPr txBox="1">
            <a:spLocks/>
          </p:cNvSpPr>
          <p:nvPr/>
        </p:nvSpPr>
        <p:spPr>
          <a:xfrm>
            <a:off x="275481" y="4585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a:lstStyle>
          <a:p>
            <a:r>
              <a:rPr sz="4488" dirty="0">
                <a:solidFill>
                  <a:srgbClr val="0070C0"/>
                </a:solidFill>
                <a:latin typeface="Segoe UI Light" panose="020B0502040204020203" pitchFamily="34" charset="0"/>
              </a:rPr>
              <a:t>Standard geo-replication</a:t>
            </a:r>
          </a:p>
        </p:txBody>
      </p:sp>
      <p:grpSp>
        <p:nvGrpSpPr>
          <p:cNvPr id="10" name="Group 2"/>
          <p:cNvGrpSpPr/>
          <p:nvPr/>
        </p:nvGrpSpPr>
        <p:grpSpPr>
          <a:xfrm>
            <a:off x="-1203" y="6642734"/>
            <a:ext cx="12436795" cy="361047"/>
            <a:chOff x="2577137" y="4571778"/>
            <a:chExt cx="9101124" cy="1390560"/>
          </a:xfrm>
        </p:grpSpPr>
        <p:sp>
          <p:nvSpPr>
            <p:cNvPr id="11"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defTabSz="932597">
                <a:lnSpc>
                  <a:spcPts val="3060"/>
                </a:lnSpc>
              </a:pPr>
              <a:r>
                <a:rPr lang="en-US" sz="2856" dirty="0">
                  <a:solidFill>
                    <a:srgbClr val="FFFFFF"/>
                  </a:solidFill>
                  <a:latin typeface="Segoe UI Light" panose="020B0502040204020203" pitchFamily="34" charset="0"/>
                </a:rPr>
                <a:t> </a:t>
              </a:r>
            </a:p>
          </p:txBody>
        </p:sp>
        <p:sp>
          <p:nvSpPr>
            <p:cNvPr id="12"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defTabSz="932137">
                <a:lnSpc>
                  <a:spcPts val="3000"/>
                </a:lnSpc>
                <a:defRPr/>
              </a:pPr>
              <a:endParaRPr lang="en-US" sz="2856" kern="0" dirty="0">
                <a:solidFill>
                  <a:srgbClr val="FFFFFF"/>
                </a:solidFill>
                <a:latin typeface="Segoe UI Light" panose="020B0502040204020203" pitchFamily="34" charset="0"/>
              </a:endParaRPr>
            </a:p>
          </p:txBody>
        </p:sp>
      </p:grpSp>
      <p:pic>
        <p:nvPicPr>
          <p:cNvPr id="13" name="Picture 12"/>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535692" y="2268300"/>
            <a:ext cx="7899901" cy="3708874"/>
          </a:xfrm>
          <a:prstGeom prst="rect">
            <a:avLst/>
          </a:prstGeom>
        </p:spPr>
      </p:pic>
      <p:grpSp>
        <p:nvGrpSpPr>
          <p:cNvPr id="14" name="Group 13"/>
          <p:cNvGrpSpPr/>
          <p:nvPr/>
        </p:nvGrpSpPr>
        <p:grpSpPr>
          <a:xfrm>
            <a:off x="5404872" y="3679312"/>
            <a:ext cx="293834" cy="293834"/>
            <a:chOff x="5298510" y="3607496"/>
            <a:chExt cx="288099" cy="288099"/>
          </a:xfrm>
        </p:grpSpPr>
        <p:sp>
          <p:nvSpPr>
            <p:cNvPr id="15" name="Oval 1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 name="Oval 2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22" name="Group 21"/>
          <p:cNvGrpSpPr/>
          <p:nvPr/>
        </p:nvGrpSpPr>
        <p:grpSpPr>
          <a:xfrm>
            <a:off x="5836023" y="3895962"/>
            <a:ext cx="293834" cy="293834"/>
            <a:chOff x="5298510" y="3607496"/>
            <a:chExt cx="288099" cy="288099"/>
          </a:xfrm>
        </p:grpSpPr>
        <p:sp>
          <p:nvSpPr>
            <p:cNvPr id="23" name="Oval 2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4" name="Oval 2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25" name="Group 24"/>
          <p:cNvGrpSpPr/>
          <p:nvPr/>
        </p:nvGrpSpPr>
        <p:grpSpPr>
          <a:xfrm>
            <a:off x="6229518" y="3385478"/>
            <a:ext cx="293834" cy="293834"/>
            <a:chOff x="5298510" y="3607496"/>
            <a:chExt cx="288099" cy="288099"/>
          </a:xfrm>
        </p:grpSpPr>
        <p:sp>
          <p:nvSpPr>
            <p:cNvPr id="26" name="Oval 2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7" name="Oval 2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28" name="Group 27"/>
          <p:cNvGrpSpPr/>
          <p:nvPr/>
        </p:nvGrpSpPr>
        <p:grpSpPr>
          <a:xfrm>
            <a:off x="6414585" y="3661939"/>
            <a:ext cx="293834" cy="293834"/>
            <a:chOff x="5298510" y="3607496"/>
            <a:chExt cx="288099" cy="288099"/>
          </a:xfrm>
        </p:grpSpPr>
        <p:sp>
          <p:nvSpPr>
            <p:cNvPr id="29" name="Oval 2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0" name="Oval 2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31" name="Group 30"/>
          <p:cNvGrpSpPr/>
          <p:nvPr/>
        </p:nvGrpSpPr>
        <p:grpSpPr>
          <a:xfrm>
            <a:off x="8334795" y="3289662"/>
            <a:ext cx="293834" cy="293834"/>
            <a:chOff x="5298510" y="3607496"/>
            <a:chExt cx="288099" cy="288099"/>
          </a:xfrm>
        </p:grpSpPr>
        <p:sp>
          <p:nvSpPr>
            <p:cNvPr id="32" name="Oval 3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3" name="Oval 3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34" name="Group 33"/>
          <p:cNvGrpSpPr/>
          <p:nvPr/>
        </p:nvGrpSpPr>
        <p:grpSpPr>
          <a:xfrm>
            <a:off x="10968654" y="5335853"/>
            <a:ext cx="293834" cy="293834"/>
            <a:chOff x="5298510" y="3607496"/>
            <a:chExt cx="288099" cy="288099"/>
          </a:xfrm>
        </p:grpSpPr>
        <p:sp>
          <p:nvSpPr>
            <p:cNvPr id="35" name="Oval 3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6" name="Oval 3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37" name="Group 36"/>
          <p:cNvGrpSpPr/>
          <p:nvPr/>
        </p:nvGrpSpPr>
        <p:grpSpPr>
          <a:xfrm>
            <a:off x="10841002" y="4942380"/>
            <a:ext cx="293834" cy="293834"/>
            <a:chOff x="5298510" y="3607496"/>
            <a:chExt cx="288099" cy="288099"/>
          </a:xfrm>
        </p:grpSpPr>
        <p:sp>
          <p:nvSpPr>
            <p:cNvPr id="38" name="Oval 3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9" name="Oval 3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40" name="Group 39"/>
          <p:cNvGrpSpPr/>
          <p:nvPr/>
        </p:nvGrpSpPr>
        <p:grpSpPr>
          <a:xfrm>
            <a:off x="10232092" y="4648545"/>
            <a:ext cx="293834" cy="293834"/>
            <a:chOff x="5298510" y="3607496"/>
            <a:chExt cx="288099" cy="288099"/>
          </a:xfrm>
        </p:grpSpPr>
        <p:sp>
          <p:nvSpPr>
            <p:cNvPr id="41" name="Oval 4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42" name="Oval 4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43" name="Group 42"/>
          <p:cNvGrpSpPr/>
          <p:nvPr/>
        </p:nvGrpSpPr>
        <p:grpSpPr>
          <a:xfrm>
            <a:off x="10674820" y="3807159"/>
            <a:ext cx="293834" cy="293834"/>
            <a:chOff x="5298510" y="3607496"/>
            <a:chExt cx="288099" cy="288099"/>
          </a:xfrm>
        </p:grpSpPr>
        <p:sp>
          <p:nvSpPr>
            <p:cNvPr id="44" name="Oval 4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45" name="Oval 4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46" name="Group 45"/>
          <p:cNvGrpSpPr/>
          <p:nvPr/>
        </p:nvGrpSpPr>
        <p:grpSpPr>
          <a:xfrm>
            <a:off x="10304169" y="3602964"/>
            <a:ext cx="293834" cy="293834"/>
            <a:chOff x="5298510" y="3607496"/>
            <a:chExt cx="288099" cy="288099"/>
          </a:xfrm>
        </p:grpSpPr>
        <p:sp>
          <p:nvSpPr>
            <p:cNvPr id="47" name="Oval 4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48" name="Oval 4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49" name="Group 48"/>
          <p:cNvGrpSpPr/>
          <p:nvPr/>
        </p:nvGrpSpPr>
        <p:grpSpPr>
          <a:xfrm>
            <a:off x="11262489" y="3287984"/>
            <a:ext cx="293834" cy="293834"/>
            <a:chOff x="5298510" y="3607496"/>
            <a:chExt cx="288099" cy="288099"/>
          </a:xfrm>
        </p:grpSpPr>
        <p:sp>
          <p:nvSpPr>
            <p:cNvPr id="50" name="Oval 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1" name="Oval 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52" name="Group 51"/>
          <p:cNvGrpSpPr/>
          <p:nvPr/>
        </p:nvGrpSpPr>
        <p:grpSpPr>
          <a:xfrm>
            <a:off x="10783145" y="3315744"/>
            <a:ext cx="293834" cy="293834"/>
            <a:chOff x="5298510" y="3607496"/>
            <a:chExt cx="288099" cy="288099"/>
          </a:xfrm>
        </p:grpSpPr>
        <p:sp>
          <p:nvSpPr>
            <p:cNvPr id="53" name="Oval 5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4" name="Oval 5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55" name="Group 54"/>
          <p:cNvGrpSpPr/>
          <p:nvPr/>
        </p:nvGrpSpPr>
        <p:grpSpPr>
          <a:xfrm>
            <a:off x="10448578" y="3150726"/>
            <a:ext cx="293834" cy="293834"/>
            <a:chOff x="5298510" y="3607496"/>
            <a:chExt cx="288099" cy="288099"/>
          </a:xfrm>
        </p:grpSpPr>
        <p:sp>
          <p:nvSpPr>
            <p:cNvPr id="56" name="Oval 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57" name="Oval 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58" name="Group 57"/>
          <p:cNvGrpSpPr/>
          <p:nvPr/>
        </p:nvGrpSpPr>
        <p:grpSpPr>
          <a:xfrm>
            <a:off x="6862788" y="4832079"/>
            <a:ext cx="293834" cy="293834"/>
            <a:chOff x="5298510" y="3607496"/>
            <a:chExt cx="288099" cy="288099"/>
          </a:xfrm>
        </p:grpSpPr>
        <p:sp>
          <p:nvSpPr>
            <p:cNvPr id="59" name="Oval 5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60" name="Oval 5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61" name="Group 60"/>
          <p:cNvGrpSpPr/>
          <p:nvPr/>
        </p:nvGrpSpPr>
        <p:grpSpPr>
          <a:xfrm>
            <a:off x="7204745" y="3065867"/>
            <a:ext cx="833834" cy="833834"/>
            <a:chOff x="7766078" y="2734107"/>
            <a:chExt cx="1169454" cy="1169454"/>
          </a:xfrm>
        </p:grpSpPr>
        <p:grpSp>
          <p:nvGrpSpPr>
            <p:cNvPr id="62" name="Group 61"/>
            <p:cNvGrpSpPr/>
            <p:nvPr/>
          </p:nvGrpSpPr>
          <p:grpSpPr>
            <a:xfrm>
              <a:off x="7766078" y="2734107"/>
              <a:ext cx="1169454" cy="1169454"/>
              <a:chOff x="5321459" y="3630988"/>
              <a:chExt cx="236552" cy="236552"/>
            </a:xfrm>
          </p:grpSpPr>
          <p:sp>
            <p:nvSpPr>
              <p:cNvPr id="75" name="Oval 74"/>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76" name="Oval 75"/>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63" name="Group 332"/>
            <p:cNvGrpSpPr/>
            <p:nvPr/>
          </p:nvGrpSpPr>
          <p:grpSpPr>
            <a:xfrm>
              <a:off x="8131601" y="3008952"/>
              <a:ext cx="452287" cy="691429"/>
              <a:chOff x="11312677" y="4385379"/>
              <a:chExt cx="420734" cy="643192"/>
            </a:xfrm>
          </p:grpSpPr>
          <p:sp>
            <p:nvSpPr>
              <p:cNvPr id="6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6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6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6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6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6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7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7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7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7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7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grpSp>
        <p:nvGrpSpPr>
          <p:cNvPr id="77" name="Group 76"/>
          <p:cNvGrpSpPr/>
          <p:nvPr/>
        </p:nvGrpSpPr>
        <p:grpSpPr>
          <a:xfrm>
            <a:off x="8366022" y="3031979"/>
            <a:ext cx="833834" cy="833834"/>
            <a:chOff x="7766078" y="2734107"/>
            <a:chExt cx="1169454" cy="1169454"/>
          </a:xfrm>
        </p:grpSpPr>
        <p:grpSp>
          <p:nvGrpSpPr>
            <p:cNvPr id="78" name="Group 77"/>
            <p:cNvGrpSpPr/>
            <p:nvPr/>
          </p:nvGrpSpPr>
          <p:grpSpPr>
            <a:xfrm>
              <a:off x="7766078" y="2734107"/>
              <a:ext cx="1169454" cy="1169454"/>
              <a:chOff x="5321459" y="3630988"/>
              <a:chExt cx="236552" cy="236552"/>
            </a:xfrm>
          </p:grpSpPr>
          <p:sp>
            <p:nvSpPr>
              <p:cNvPr id="91" name="Oval 90"/>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92" name="Oval 91"/>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79" name="Group 332"/>
            <p:cNvGrpSpPr/>
            <p:nvPr/>
          </p:nvGrpSpPr>
          <p:grpSpPr>
            <a:xfrm>
              <a:off x="8131601" y="3008952"/>
              <a:ext cx="452287" cy="691429"/>
              <a:chOff x="11312677" y="4385379"/>
              <a:chExt cx="420734" cy="643192"/>
            </a:xfrm>
          </p:grpSpPr>
          <p:sp>
            <p:nvSpPr>
              <p:cNvPr id="8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8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9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sp>
        <p:nvSpPr>
          <p:cNvPr id="93" name="Oval 92"/>
          <p:cNvSpPr/>
          <p:nvPr/>
        </p:nvSpPr>
        <p:spPr bwMode="auto">
          <a:xfrm>
            <a:off x="7883914" y="3126056"/>
            <a:ext cx="657461" cy="657461"/>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94" name="TextBox 93"/>
          <p:cNvSpPr txBox="1"/>
          <p:nvPr/>
        </p:nvSpPr>
        <p:spPr>
          <a:xfrm>
            <a:off x="7526022" y="2634484"/>
            <a:ext cx="1390551" cy="286306"/>
          </a:xfrm>
          <a:prstGeom prst="rect">
            <a:avLst/>
          </a:prstGeom>
          <a:solidFill>
            <a:srgbClr val="00BCF2"/>
          </a:solidFill>
        </p:spPr>
        <p:txBody>
          <a:bodyPr wrap="square" rtlCol="0">
            <a:spAutoFit/>
          </a:bodyPr>
          <a:lstStyle/>
          <a:p>
            <a:pPr algn="ctr">
              <a:defRPr/>
            </a:pPr>
            <a:r>
              <a:rPr lang="en-US" sz="1224" kern="0" dirty="0">
                <a:solidFill>
                  <a:srgbClr val="FFFFFF"/>
                </a:solidFill>
                <a:latin typeface="Segoe UI" panose="020B0502040204020203" pitchFamily="34" charset="0"/>
              </a:rPr>
              <a:t>Geo- replicated</a:t>
            </a:r>
          </a:p>
        </p:txBody>
      </p:sp>
      <p:sp>
        <p:nvSpPr>
          <p:cNvPr id="132" name="Freeform 131"/>
          <p:cNvSpPr/>
          <p:nvPr/>
        </p:nvSpPr>
        <p:spPr bwMode="auto">
          <a:xfrm rot="1921054" flipH="1">
            <a:off x="8031868" y="3269517"/>
            <a:ext cx="378161" cy="261528"/>
          </a:xfrm>
          <a:custGeom>
            <a:avLst/>
            <a:gdLst>
              <a:gd name="connsiteX0" fmla="*/ 0 w 2488019"/>
              <a:gd name="connsiteY0" fmla="*/ 394902 h 394902"/>
              <a:gd name="connsiteX1" fmla="*/ 1095154 w 2488019"/>
              <a:gd name="connsiteY1" fmla="*/ 1497 h 394902"/>
              <a:gd name="connsiteX2" fmla="*/ 2488019 w 2488019"/>
              <a:gd name="connsiteY2" fmla="*/ 256678 h 394902"/>
              <a:gd name="connsiteX0" fmla="*/ 0 w 2424224"/>
              <a:gd name="connsiteY0" fmla="*/ 393647 h 393647"/>
              <a:gd name="connsiteX1" fmla="*/ 1095154 w 2424224"/>
              <a:gd name="connsiteY1" fmla="*/ 242 h 393647"/>
              <a:gd name="connsiteX2" fmla="*/ 2424224 w 2424224"/>
              <a:gd name="connsiteY2" fmla="*/ 332626 h 393647"/>
              <a:gd name="connsiteX0" fmla="*/ 0 w 2424224"/>
              <a:gd name="connsiteY0" fmla="*/ 396801 h 396801"/>
              <a:gd name="connsiteX1" fmla="*/ 1095154 w 2424224"/>
              <a:gd name="connsiteY1" fmla="*/ 3396 h 396801"/>
              <a:gd name="connsiteX2" fmla="*/ 2424224 w 2424224"/>
              <a:gd name="connsiteY2" fmla="*/ 335780 h 396801"/>
              <a:gd name="connsiteX0" fmla="*/ 0 w 2424224"/>
              <a:gd name="connsiteY0" fmla="*/ 486858 h 486858"/>
              <a:gd name="connsiteX1" fmla="*/ 1158949 w 2424224"/>
              <a:gd name="connsiteY1" fmla="*/ 809 h 486858"/>
              <a:gd name="connsiteX2" fmla="*/ 2424224 w 2424224"/>
              <a:gd name="connsiteY2" fmla="*/ 425837 h 486858"/>
              <a:gd name="connsiteX0" fmla="*/ 0 w 2424224"/>
              <a:gd name="connsiteY0" fmla="*/ 61021 h 61021"/>
              <a:gd name="connsiteX1" fmla="*/ 2424224 w 2424224"/>
              <a:gd name="connsiteY1" fmla="*/ 0 h 61021"/>
              <a:gd name="connsiteX0" fmla="*/ 0 w 2424224"/>
              <a:gd name="connsiteY0" fmla="*/ 435621 h 435621"/>
              <a:gd name="connsiteX1" fmla="*/ 2424224 w 2424224"/>
              <a:gd name="connsiteY1" fmla="*/ 374600 h 435621"/>
              <a:gd name="connsiteX0" fmla="*/ 0 w 2424224"/>
              <a:gd name="connsiteY0" fmla="*/ 580205 h 580205"/>
              <a:gd name="connsiteX1" fmla="*/ 2424224 w 2424224"/>
              <a:gd name="connsiteY1" fmla="*/ 519184 h 580205"/>
              <a:gd name="connsiteX0" fmla="*/ 0 w 2424224"/>
              <a:gd name="connsiteY0" fmla="*/ 493512 h 493512"/>
              <a:gd name="connsiteX1" fmla="*/ 2424224 w 2424224"/>
              <a:gd name="connsiteY1" fmla="*/ 432491 h 493512"/>
              <a:gd name="connsiteX0" fmla="*/ 0 w 2424224"/>
              <a:gd name="connsiteY0" fmla="*/ 602056 h 602056"/>
              <a:gd name="connsiteX1" fmla="*/ 2424224 w 2424224"/>
              <a:gd name="connsiteY1" fmla="*/ 541035 h 602056"/>
              <a:gd name="connsiteX0" fmla="*/ 0 w 2424224"/>
              <a:gd name="connsiteY0" fmla="*/ 677300 h 677300"/>
              <a:gd name="connsiteX1" fmla="*/ 2424224 w 2424224"/>
              <a:gd name="connsiteY1" fmla="*/ 616279 h 677300"/>
              <a:gd name="connsiteX0" fmla="*/ 0 w 2424224"/>
              <a:gd name="connsiteY0" fmla="*/ 714058 h 714058"/>
              <a:gd name="connsiteX1" fmla="*/ 2424224 w 2424224"/>
              <a:gd name="connsiteY1" fmla="*/ 653037 h 714058"/>
              <a:gd name="connsiteX0" fmla="*/ 0 w 2569702"/>
              <a:gd name="connsiteY0" fmla="*/ 338633 h 1223514"/>
              <a:gd name="connsiteX1" fmla="*/ 2569702 w 2569702"/>
              <a:gd name="connsiteY1" fmla="*/ 1223515 h 1223514"/>
              <a:gd name="connsiteX0" fmla="*/ 0 w 2569702"/>
              <a:gd name="connsiteY0" fmla="*/ 526827 h 1411708"/>
              <a:gd name="connsiteX1" fmla="*/ 2569702 w 2569702"/>
              <a:gd name="connsiteY1" fmla="*/ 1411709 h 1411708"/>
            </a:gdLst>
            <a:ahLst/>
            <a:cxnLst>
              <a:cxn ang="0">
                <a:pos x="connsiteX0" y="connsiteY0"/>
              </a:cxn>
              <a:cxn ang="0">
                <a:pos x="connsiteX1" y="connsiteY1"/>
              </a:cxn>
            </a:cxnLst>
            <a:rect l="l" t="t" r="r" b="b"/>
            <a:pathLst>
              <a:path w="2569702" h="1411708">
                <a:moveTo>
                  <a:pt x="0" y="526827"/>
                </a:moveTo>
                <a:cubicBezTo>
                  <a:pt x="394583" y="-224244"/>
                  <a:pt x="2571104" y="-365838"/>
                  <a:pt x="2569702" y="1411709"/>
                </a:cubicBezTo>
              </a:path>
            </a:pathLst>
          </a:custGeom>
          <a:noFill/>
          <a:ln w="57150" cap="flat" cmpd="sng" algn="ctr">
            <a:solidFill>
              <a:srgbClr val="0070C0"/>
            </a:solidFill>
            <a:prstDash val="solid"/>
            <a:headEnd type="triangle" w="med" len="med"/>
            <a:tailEnd type="none" w="med" len="med"/>
          </a:ln>
          <a:effectLst/>
        </p:spPr>
        <p:txBody>
          <a:bodyPr rtlCol="0" anchor="ctr"/>
          <a:lstStyle/>
          <a:p>
            <a:pPr algn="ctr" defTabSz="932597">
              <a:defRPr/>
            </a:pPr>
            <a:endParaRPr lang="en-US" sz="1836" kern="0" dirty="0">
              <a:solidFill>
                <a:srgbClr val="FFFFFF"/>
              </a:solidFill>
              <a:latin typeface="Segoe UI" panose="020B0502040204020203" pitchFamily="34" charset="0"/>
            </a:endParaRPr>
          </a:p>
        </p:txBody>
      </p:sp>
    </p:spTree>
    <p:extLst>
      <p:ext uri="{BB962C8B-B14F-4D97-AF65-F5344CB8AC3E}">
        <p14:creationId xmlns:p14="http://schemas.microsoft.com/office/powerpoint/2010/main" val="25901413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p:nvPr>
        </p:nvSpPr>
        <p:spPr>
          <a:xfrm>
            <a:off x="275481" y="45853"/>
            <a:ext cx="11887878" cy="917575"/>
          </a:xfrm>
        </p:spPr>
        <p:txBody>
          <a:bodyPr/>
          <a:lstStyle/>
          <a:p>
            <a:r>
              <a:rPr lang="en-US" sz="4488" dirty="0">
                <a:solidFill>
                  <a:srgbClr val="0070C0"/>
                </a:solidFill>
                <a:latin typeface="Segoe UI Light" panose="020B0502040204020203" pitchFamily="34" charset="0"/>
              </a:rPr>
              <a:t>Active geo-replication</a:t>
            </a:r>
          </a:p>
        </p:txBody>
      </p:sp>
      <p:sp>
        <p:nvSpPr>
          <p:cNvPr id="50" name="Content Placeholder 1"/>
          <p:cNvSpPr txBox="1">
            <a:spLocks/>
          </p:cNvSpPr>
          <p:nvPr/>
        </p:nvSpPr>
        <p:spPr>
          <a:xfrm>
            <a:off x="314815" y="2196407"/>
            <a:ext cx="8532197" cy="3925341"/>
          </a:xfrm>
          <a:prstGeom prst="rect">
            <a:avLst/>
          </a:prstGeom>
        </p:spPr>
        <p:txBody>
          <a:bodyPr lIns="253634"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Aft>
                <a:spcPts val="1224"/>
              </a:spcAft>
              <a:buNone/>
            </a:pPr>
            <a:r>
              <a:rPr lang="en-US" sz="2040" dirty="0">
                <a:solidFill>
                  <a:srgbClr val="000000"/>
                </a:solidFill>
                <a:latin typeface="Segoe UI" panose="020B0502040204020203" pitchFamily="34" charset="0"/>
              </a:rPr>
              <a:t>Self-service activation in Premium </a:t>
            </a:r>
          </a:p>
          <a:p>
            <a:pPr marL="0" indent="0" defTabSz="634092">
              <a:spcAft>
                <a:spcPts val="1224"/>
              </a:spcAft>
              <a:buNone/>
            </a:pPr>
            <a:r>
              <a:rPr lang="en-US" sz="2040" dirty="0">
                <a:solidFill>
                  <a:srgbClr val="000000"/>
                </a:solidFill>
                <a:latin typeface="Segoe UI" panose="020B0502040204020203" pitchFamily="34" charset="0"/>
              </a:rPr>
              <a:t>Create up to 4 readable secondaries</a:t>
            </a:r>
          </a:p>
          <a:p>
            <a:pPr marL="0" indent="0" defTabSz="634092">
              <a:spcAft>
                <a:spcPts val="1224"/>
              </a:spcAft>
              <a:buNone/>
            </a:pPr>
            <a:r>
              <a:rPr lang="en-US" sz="2040" dirty="0">
                <a:solidFill>
                  <a:srgbClr val="000000"/>
                </a:solidFill>
                <a:latin typeface="Segoe UI" panose="020B0502040204020203" pitchFamily="34" charset="0"/>
              </a:rPr>
              <a:t>Replicate to any Azure region</a:t>
            </a:r>
          </a:p>
          <a:p>
            <a:pPr marL="0" indent="0" defTabSz="634092">
              <a:spcAft>
                <a:spcPts val="1224"/>
              </a:spcAft>
              <a:buNone/>
            </a:pPr>
            <a:r>
              <a:rPr lang="en-US" sz="2040" dirty="0">
                <a:solidFill>
                  <a:srgbClr val="000000"/>
                </a:solidFill>
                <a:latin typeface="Segoe UI" panose="020B0502040204020203" pitchFamily="34" charset="0"/>
              </a:rPr>
              <a:t>Automatic data replication, asynchronous</a:t>
            </a:r>
          </a:p>
          <a:p>
            <a:pPr marL="0" indent="0" defTabSz="634092">
              <a:spcAft>
                <a:spcPts val="1224"/>
              </a:spcAft>
              <a:buNone/>
            </a:pPr>
            <a:r>
              <a:rPr lang="en-US" sz="2040" dirty="0">
                <a:solidFill>
                  <a:srgbClr val="000000"/>
                </a:solidFill>
                <a:latin typeface="Segoe UI" panose="020B0502040204020203" pitchFamily="34" charset="0"/>
              </a:rPr>
              <a:t>REST API, PowerShell or Azure Portal </a:t>
            </a:r>
          </a:p>
        </p:txBody>
      </p:sp>
      <p:sp>
        <p:nvSpPr>
          <p:cNvPr id="51" name="Rectangle 50"/>
          <p:cNvSpPr/>
          <p:nvPr/>
        </p:nvSpPr>
        <p:spPr>
          <a:xfrm>
            <a:off x="440277" y="1132293"/>
            <a:ext cx="11409783" cy="542399"/>
          </a:xfrm>
          <a:prstGeom prst="rect">
            <a:avLst/>
          </a:prstGeom>
        </p:spPr>
        <p:txBody>
          <a:bodyPr wrap="square">
            <a:spAutoFit/>
          </a:bodyPr>
          <a:lstStyle/>
          <a:p>
            <a:pPr defTabSz="634092">
              <a:spcAft>
                <a:spcPts val="1224"/>
              </a:spcAft>
            </a:pPr>
            <a:r>
              <a:rPr lang="en-US" sz="2856" dirty="0">
                <a:solidFill>
                  <a:srgbClr val="000000"/>
                </a:solidFill>
                <a:latin typeface="Segoe UI Light" panose="020B0502040204020203" pitchFamily="34" charset="0"/>
              </a:rPr>
              <a:t>Mission-critical business continuity on your terms, via programmatic APIs</a:t>
            </a:r>
          </a:p>
        </p:txBody>
      </p:sp>
      <p:pic>
        <p:nvPicPr>
          <p:cNvPr id="141" name="Picture 140"/>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535692" y="2268300"/>
            <a:ext cx="7899901" cy="3708874"/>
          </a:xfrm>
          <a:prstGeom prst="rect">
            <a:avLst/>
          </a:prstGeom>
        </p:spPr>
      </p:pic>
      <p:grpSp>
        <p:nvGrpSpPr>
          <p:cNvPr id="142" name="Group 141"/>
          <p:cNvGrpSpPr/>
          <p:nvPr/>
        </p:nvGrpSpPr>
        <p:grpSpPr>
          <a:xfrm>
            <a:off x="5404872" y="3679312"/>
            <a:ext cx="293834" cy="293834"/>
            <a:chOff x="5298510" y="3607496"/>
            <a:chExt cx="288099" cy="288099"/>
          </a:xfrm>
        </p:grpSpPr>
        <p:sp>
          <p:nvSpPr>
            <p:cNvPr id="143" name="Oval 14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44" name="Oval 14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45" name="Group 144"/>
          <p:cNvGrpSpPr/>
          <p:nvPr/>
        </p:nvGrpSpPr>
        <p:grpSpPr>
          <a:xfrm>
            <a:off x="5836023" y="3895962"/>
            <a:ext cx="293834" cy="293834"/>
            <a:chOff x="5298510" y="3607496"/>
            <a:chExt cx="288099" cy="288099"/>
          </a:xfrm>
        </p:grpSpPr>
        <p:sp>
          <p:nvSpPr>
            <p:cNvPr id="146" name="Oval 14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47" name="Oval 14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48" name="Group 147"/>
          <p:cNvGrpSpPr/>
          <p:nvPr/>
        </p:nvGrpSpPr>
        <p:grpSpPr>
          <a:xfrm>
            <a:off x="6229518" y="3385478"/>
            <a:ext cx="293834" cy="293834"/>
            <a:chOff x="5298510" y="3607496"/>
            <a:chExt cx="288099" cy="288099"/>
          </a:xfrm>
        </p:grpSpPr>
        <p:sp>
          <p:nvSpPr>
            <p:cNvPr id="149" name="Oval 14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0" name="Oval 14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1" name="Group 150"/>
          <p:cNvGrpSpPr/>
          <p:nvPr/>
        </p:nvGrpSpPr>
        <p:grpSpPr>
          <a:xfrm>
            <a:off x="6414585" y="3661939"/>
            <a:ext cx="293834" cy="293834"/>
            <a:chOff x="5298510" y="3607496"/>
            <a:chExt cx="288099" cy="288099"/>
          </a:xfrm>
        </p:grpSpPr>
        <p:sp>
          <p:nvSpPr>
            <p:cNvPr id="152" name="Oval 1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3" name="Oval 1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4" name="Group 153"/>
          <p:cNvGrpSpPr/>
          <p:nvPr/>
        </p:nvGrpSpPr>
        <p:grpSpPr>
          <a:xfrm>
            <a:off x="7921562" y="2788535"/>
            <a:ext cx="1192735" cy="1192735"/>
            <a:chOff x="5321459" y="3630988"/>
            <a:chExt cx="236552" cy="236552"/>
          </a:xfrm>
        </p:grpSpPr>
        <p:sp>
          <p:nvSpPr>
            <p:cNvPr id="155" name="Oval 154"/>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6" name="Oval 155"/>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57" name="Group 156"/>
          <p:cNvGrpSpPr/>
          <p:nvPr/>
        </p:nvGrpSpPr>
        <p:grpSpPr>
          <a:xfrm>
            <a:off x="8334795" y="3289662"/>
            <a:ext cx="293834" cy="293834"/>
            <a:chOff x="5298510" y="3607496"/>
            <a:chExt cx="288099" cy="288099"/>
          </a:xfrm>
        </p:grpSpPr>
        <p:sp>
          <p:nvSpPr>
            <p:cNvPr id="158" name="Oval 1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59" name="Oval 1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0" name="Group 159"/>
          <p:cNvGrpSpPr/>
          <p:nvPr/>
        </p:nvGrpSpPr>
        <p:grpSpPr>
          <a:xfrm>
            <a:off x="10968654" y="5335853"/>
            <a:ext cx="293834" cy="293834"/>
            <a:chOff x="5298510" y="3607496"/>
            <a:chExt cx="288099" cy="288099"/>
          </a:xfrm>
        </p:grpSpPr>
        <p:sp>
          <p:nvSpPr>
            <p:cNvPr id="161" name="Oval 16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62" name="Oval 16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3" name="Group 162"/>
          <p:cNvGrpSpPr/>
          <p:nvPr/>
        </p:nvGrpSpPr>
        <p:grpSpPr>
          <a:xfrm>
            <a:off x="10841002" y="4942380"/>
            <a:ext cx="293834" cy="293834"/>
            <a:chOff x="5298510" y="3607496"/>
            <a:chExt cx="288099" cy="288099"/>
          </a:xfrm>
        </p:grpSpPr>
        <p:sp>
          <p:nvSpPr>
            <p:cNvPr id="164" name="Oval 1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65" name="Oval 1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6" name="Group 165"/>
          <p:cNvGrpSpPr/>
          <p:nvPr/>
        </p:nvGrpSpPr>
        <p:grpSpPr>
          <a:xfrm>
            <a:off x="10232092" y="4648545"/>
            <a:ext cx="293834" cy="293834"/>
            <a:chOff x="5298510" y="3607496"/>
            <a:chExt cx="288099" cy="288099"/>
          </a:xfrm>
        </p:grpSpPr>
        <p:sp>
          <p:nvSpPr>
            <p:cNvPr id="167" name="Oval 16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68" name="Oval 16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69" name="Group 168"/>
          <p:cNvGrpSpPr/>
          <p:nvPr/>
        </p:nvGrpSpPr>
        <p:grpSpPr>
          <a:xfrm>
            <a:off x="10711504" y="3895424"/>
            <a:ext cx="293834" cy="293834"/>
            <a:chOff x="5298510" y="3607496"/>
            <a:chExt cx="288099" cy="288099"/>
          </a:xfrm>
        </p:grpSpPr>
        <p:sp>
          <p:nvSpPr>
            <p:cNvPr id="170" name="Oval 1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1" name="Oval 1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72" name="Group 171"/>
          <p:cNvGrpSpPr/>
          <p:nvPr/>
        </p:nvGrpSpPr>
        <p:grpSpPr>
          <a:xfrm>
            <a:off x="10251074" y="3460084"/>
            <a:ext cx="293834" cy="293834"/>
            <a:chOff x="5298510" y="3607496"/>
            <a:chExt cx="288099" cy="288099"/>
          </a:xfrm>
        </p:grpSpPr>
        <p:sp>
          <p:nvSpPr>
            <p:cNvPr id="173" name="Oval 17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4" name="Oval 17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75" name="Group 174"/>
          <p:cNvGrpSpPr/>
          <p:nvPr/>
        </p:nvGrpSpPr>
        <p:grpSpPr>
          <a:xfrm>
            <a:off x="11262489" y="3287984"/>
            <a:ext cx="293834" cy="293834"/>
            <a:chOff x="5298510" y="3607496"/>
            <a:chExt cx="288099" cy="288099"/>
          </a:xfrm>
        </p:grpSpPr>
        <p:sp>
          <p:nvSpPr>
            <p:cNvPr id="176" name="Oval 1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77" name="Oval 1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78" name="Group 177"/>
          <p:cNvGrpSpPr/>
          <p:nvPr/>
        </p:nvGrpSpPr>
        <p:grpSpPr>
          <a:xfrm>
            <a:off x="10783145" y="3315744"/>
            <a:ext cx="293834" cy="293834"/>
            <a:chOff x="5298510" y="3607496"/>
            <a:chExt cx="288099" cy="288099"/>
          </a:xfrm>
        </p:grpSpPr>
        <p:sp>
          <p:nvSpPr>
            <p:cNvPr id="179" name="Oval 17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80" name="Oval 17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1" name="Group 180"/>
          <p:cNvGrpSpPr/>
          <p:nvPr/>
        </p:nvGrpSpPr>
        <p:grpSpPr>
          <a:xfrm>
            <a:off x="10448578" y="3150726"/>
            <a:ext cx="293834" cy="293834"/>
            <a:chOff x="5298510" y="3607496"/>
            <a:chExt cx="288099" cy="288099"/>
          </a:xfrm>
        </p:grpSpPr>
        <p:sp>
          <p:nvSpPr>
            <p:cNvPr id="182" name="Oval 18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83" name="Oval 18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4" name="Group 183"/>
          <p:cNvGrpSpPr/>
          <p:nvPr/>
        </p:nvGrpSpPr>
        <p:grpSpPr>
          <a:xfrm>
            <a:off x="6862788" y="4832079"/>
            <a:ext cx="293834" cy="293834"/>
            <a:chOff x="5298510" y="3607496"/>
            <a:chExt cx="288099" cy="288099"/>
          </a:xfrm>
        </p:grpSpPr>
        <p:sp>
          <p:nvSpPr>
            <p:cNvPr id="185" name="Oval 18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86" name="Oval 18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nvGrpSpPr>
          <p:cNvPr id="187" name="Group 332"/>
          <p:cNvGrpSpPr/>
          <p:nvPr/>
        </p:nvGrpSpPr>
        <p:grpSpPr>
          <a:xfrm>
            <a:off x="11489647" y="3038803"/>
            <a:ext cx="304716" cy="465830"/>
            <a:chOff x="11312677" y="4385379"/>
            <a:chExt cx="420734" cy="643192"/>
          </a:xfrm>
        </p:grpSpPr>
        <p:sp>
          <p:nvSpPr>
            <p:cNvPr id="18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8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19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nvGrpSpPr>
          <p:cNvPr id="199" name="Group 332"/>
          <p:cNvGrpSpPr/>
          <p:nvPr/>
        </p:nvGrpSpPr>
        <p:grpSpPr>
          <a:xfrm>
            <a:off x="10220426" y="3990959"/>
            <a:ext cx="304716" cy="465830"/>
            <a:chOff x="11312677" y="4385379"/>
            <a:chExt cx="420734" cy="643192"/>
          </a:xfrm>
        </p:grpSpPr>
        <p:sp>
          <p:nvSpPr>
            <p:cNvPr id="20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0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nvGrpSpPr>
          <p:cNvPr id="211" name="Group 332"/>
          <p:cNvGrpSpPr/>
          <p:nvPr/>
        </p:nvGrpSpPr>
        <p:grpSpPr>
          <a:xfrm>
            <a:off x="10854888" y="3609577"/>
            <a:ext cx="304716" cy="465830"/>
            <a:chOff x="11312677" y="4385379"/>
            <a:chExt cx="420734" cy="643192"/>
          </a:xfrm>
        </p:grpSpPr>
        <p:sp>
          <p:nvSpPr>
            <p:cNvPr id="21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1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cxnSp>
        <p:nvCxnSpPr>
          <p:cNvPr id="223" name="Straight Connector 222"/>
          <p:cNvCxnSpPr>
            <a:endCxn id="200" idx="1"/>
          </p:cNvCxnSpPr>
          <p:nvPr/>
        </p:nvCxnSpPr>
        <p:spPr>
          <a:xfrm>
            <a:off x="8500124" y="3444560"/>
            <a:ext cx="1720302" cy="779314"/>
          </a:xfrm>
          <a:prstGeom prst="line">
            <a:avLst/>
          </a:prstGeom>
          <a:noFill/>
          <a:ln w="28575" cap="flat" cmpd="sng" algn="ctr">
            <a:solidFill>
              <a:srgbClr val="DC3C00"/>
            </a:solidFill>
            <a:prstDash val="sysDash"/>
            <a:headEnd type="none"/>
            <a:tailEnd type="none"/>
          </a:ln>
          <a:effectLst/>
        </p:spPr>
      </p:cxnSp>
      <p:cxnSp>
        <p:nvCxnSpPr>
          <p:cNvPr id="224" name="Straight Connector 223"/>
          <p:cNvCxnSpPr>
            <a:endCxn id="230" idx="0"/>
          </p:cNvCxnSpPr>
          <p:nvPr/>
        </p:nvCxnSpPr>
        <p:spPr>
          <a:xfrm>
            <a:off x="8551444" y="3462660"/>
            <a:ext cx="2533395" cy="1972979"/>
          </a:xfrm>
          <a:prstGeom prst="line">
            <a:avLst/>
          </a:prstGeom>
          <a:noFill/>
          <a:ln w="28575" cap="flat" cmpd="sng" algn="ctr">
            <a:solidFill>
              <a:srgbClr val="DC3C00"/>
            </a:solidFill>
            <a:prstDash val="sysDash"/>
            <a:headEnd type="none"/>
            <a:tailEnd type="none"/>
          </a:ln>
          <a:effectLst/>
        </p:spPr>
      </p:cxnSp>
      <p:grpSp>
        <p:nvGrpSpPr>
          <p:cNvPr id="225" name="Group 332"/>
          <p:cNvGrpSpPr/>
          <p:nvPr/>
        </p:nvGrpSpPr>
        <p:grpSpPr>
          <a:xfrm>
            <a:off x="11032945" y="5161570"/>
            <a:ext cx="304716" cy="465830"/>
            <a:chOff x="11312677" y="4385379"/>
            <a:chExt cx="420734" cy="643192"/>
          </a:xfrm>
        </p:grpSpPr>
        <p:sp>
          <p:nvSpPr>
            <p:cNvPr id="226"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2"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3"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4"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5"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36"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cxnSp>
        <p:nvCxnSpPr>
          <p:cNvPr id="237" name="Straight Connector 236"/>
          <p:cNvCxnSpPr>
            <a:stCxn id="244" idx="8"/>
            <a:endCxn id="212" idx="1"/>
          </p:cNvCxnSpPr>
          <p:nvPr/>
        </p:nvCxnSpPr>
        <p:spPr>
          <a:xfrm>
            <a:off x="8537315" y="3483750"/>
            <a:ext cx="2317573" cy="358742"/>
          </a:xfrm>
          <a:prstGeom prst="line">
            <a:avLst/>
          </a:prstGeom>
          <a:noFill/>
          <a:ln w="28575" cap="flat" cmpd="sng" algn="ctr">
            <a:solidFill>
              <a:srgbClr val="DC3C00"/>
            </a:solidFill>
            <a:prstDash val="sysDash"/>
            <a:headEnd type="none"/>
            <a:tailEnd type="none"/>
          </a:ln>
          <a:effectLst/>
        </p:spPr>
      </p:cxnSp>
      <p:cxnSp>
        <p:nvCxnSpPr>
          <p:cNvPr id="238" name="Straight Connector 237"/>
          <p:cNvCxnSpPr>
            <a:endCxn id="188" idx="1"/>
          </p:cNvCxnSpPr>
          <p:nvPr/>
        </p:nvCxnSpPr>
        <p:spPr>
          <a:xfrm flipV="1">
            <a:off x="8500124" y="3271718"/>
            <a:ext cx="2989523" cy="186097"/>
          </a:xfrm>
          <a:prstGeom prst="line">
            <a:avLst/>
          </a:prstGeom>
          <a:noFill/>
          <a:ln w="28575" cap="flat" cmpd="sng" algn="ctr">
            <a:solidFill>
              <a:srgbClr val="DC3C00"/>
            </a:solidFill>
            <a:prstDash val="sysDash"/>
            <a:headEnd type="none"/>
            <a:tailEnd type="none"/>
          </a:ln>
          <a:effectLst/>
        </p:spPr>
      </p:cxnSp>
      <p:grpSp>
        <p:nvGrpSpPr>
          <p:cNvPr id="239" name="Group 332"/>
          <p:cNvGrpSpPr/>
          <p:nvPr/>
        </p:nvGrpSpPr>
        <p:grpSpPr>
          <a:xfrm>
            <a:off x="8294362" y="3068852"/>
            <a:ext cx="461291" cy="705194"/>
            <a:chOff x="11312677" y="4385379"/>
            <a:chExt cx="420734" cy="643192"/>
          </a:xfrm>
        </p:grpSpPr>
        <p:sp>
          <p:nvSpPr>
            <p:cNvPr id="240"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1"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2"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3"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4"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5"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6"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7"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8"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49"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sp>
          <p:nvSpPr>
            <p:cNvPr id="250"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panose="020B0502040204020203" pitchFamily="34" charset="0"/>
              </a:endParaRPr>
            </a:p>
          </p:txBody>
        </p:sp>
      </p:grpSp>
      <p:grpSp>
        <p:nvGrpSpPr>
          <p:cNvPr id="251" name="Group 329"/>
          <p:cNvGrpSpPr/>
          <p:nvPr/>
        </p:nvGrpSpPr>
        <p:grpSpPr>
          <a:xfrm>
            <a:off x="8216820" y="5632167"/>
            <a:ext cx="2472655" cy="1009320"/>
            <a:chOff x="10549903" y="1901406"/>
            <a:chExt cx="1690306" cy="1013499"/>
          </a:xfrm>
        </p:grpSpPr>
        <p:sp>
          <p:nvSpPr>
            <p:cNvPr id="252" name="Rectangle 336"/>
            <p:cNvSpPr/>
            <p:nvPr/>
          </p:nvSpPr>
          <p:spPr bwMode="auto">
            <a:xfrm>
              <a:off x="10549903" y="1901406"/>
              <a:ext cx="1580849" cy="1013499"/>
            </a:xfrm>
            <a:prstGeom prst="rect">
              <a:avLst/>
            </a:prstGeom>
            <a:pattFill prst="ltUpDiag">
              <a:fgClr>
                <a:srgbClr val="FFFFFF">
                  <a:lumMod val="85000"/>
                </a:srgbClr>
              </a:fgClr>
              <a:bgClr>
                <a:srgbClr val="FFFFFF"/>
              </a:bgClr>
            </a:patt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solidFill>
                  <a:srgbClr val="D2D2D2">
                    <a:lumMod val="50000"/>
                  </a:srgbClr>
                </a:solidFill>
                <a:latin typeface="Segoe UI" panose="020B0502040204020203" pitchFamily="34" charset="0"/>
                <a:ea typeface="Segoe UI" pitchFamily="34" charset="0"/>
                <a:cs typeface="Segoe UI" pitchFamily="34" charset="0"/>
              </a:endParaRPr>
            </a:p>
          </p:txBody>
        </p:sp>
        <p:sp>
          <p:nvSpPr>
            <p:cNvPr id="253" name="TextBox 338"/>
            <p:cNvSpPr txBox="1"/>
            <p:nvPr/>
          </p:nvSpPr>
          <p:spPr>
            <a:xfrm>
              <a:off x="10661135" y="2006772"/>
              <a:ext cx="1579074" cy="852298"/>
            </a:xfrm>
            <a:prstGeom prst="rect">
              <a:avLst/>
            </a:prstGeom>
            <a:noFill/>
          </p:spPr>
          <p:txBody>
            <a:bodyPr wrap="square" lIns="186521" tIns="149217" rIns="186521" bIns="149217" rtlCol="0">
              <a:spAutoFit/>
            </a:bodyPr>
            <a:lstStyle/>
            <a:p>
              <a:pPr defTabSz="932597">
                <a:lnSpc>
                  <a:spcPct val="90000"/>
                </a:lnSpc>
                <a:defRPr/>
              </a:pPr>
              <a:r>
                <a:rPr lang="en-US" sz="1836" kern="0" dirty="0">
                  <a:solidFill>
                    <a:srgbClr val="D2D2D2">
                      <a:lumMod val="50000"/>
                    </a:srgbClr>
                  </a:solidFill>
                  <a:latin typeface="Segoe UI" panose="020B0502040204020203" pitchFamily="34" charset="0"/>
                </a:rPr>
                <a:t>Up to </a:t>
              </a:r>
              <a:r>
                <a:rPr lang="en-US" sz="2040" kern="0" dirty="0">
                  <a:solidFill>
                    <a:srgbClr val="D2D2D2">
                      <a:lumMod val="50000"/>
                    </a:srgbClr>
                  </a:solidFill>
                  <a:latin typeface="Segoe UI" panose="020B0502040204020203" pitchFamily="34" charset="0"/>
                </a:rPr>
                <a:t>4</a:t>
              </a:r>
              <a:r>
                <a:rPr lang="en-US" sz="1836" kern="0" dirty="0">
                  <a:solidFill>
                    <a:srgbClr val="D2D2D2">
                      <a:lumMod val="50000"/>
                    </a:srgbClr>
                  </a:solidFill>
                  <a:latin typeface="Segoe UI" panose="020B0502040204020203" pitchFamily="34" charset="0"/>
                </a:rPr>
                <a:t> secondaries</a:t>
              </a:r>
            </a:p>
          </p:txBody>
        </p:sp>
      </p:grpSp>
      <p:grpSp>
        <p:nvGrpSpPr>
          <p:cNvPr id="254" name="Group 2"/>
          <p:cNvGrpSpPr/>
          <p:nvPr/>
        </p:nvGrpSpPr>
        <p:grpSpPr>
          <a:xfrm>
            <a:off x="-1203" y="6642734"/>
            <a:ext cx="12436795" cy="361047"/>
            <a:chOff x="2577137" y="4571778"/>
            <a:chExt cx="9101124" cy="1390560"/>
          </a:xfrm>
        </p:grpSpPr>
        <p:sp>
          <p:nvSpPr>
            <p:cNvPr id="255"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defTabSz="932597">
                <a:lnSpc>
                  <a:spcPts val="3060"/>
                </a:lnSpc>
              </a:pPr>
              <a:r>
                <a:rPr lang="en-US" sz="2856" dirty="0">
                  <a:solidFill>
                    <a:srgbClr val="FFFFFF"/>
                  </a:solidFill>
                  <a:latin typeface="Segoe UI Light" panose="020B0502040204020203" pitchFamily="34" charset="0"/>
                </a:rPr>
                <a:t> </a:t>
              </a:r>
            </a:p>
          </p:txBody>
        </p:sp>
        <p:sp>
          <p:nvSpPr>
            <p:cNvPr id="256"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defTabSz="932137">
                <a:lnSpc>
                  <a:spcPts val="3000"/>
                </a:lnSpc>
                <a:defRPr/>
              </a:pPr>
              <a:endParaRPr lang="en-US" sz="2856" kern="0" dirty="0">
                <a:solidFill>
                  <a:srgbClr val="FFFFFF"/>
                </a:solidFill>
                <a:latin typeface="Segoe UI Light" panose="020B0502040204020203" pitchFamily="34" charset="0"/>
              </a:endParaRPr>
            </a:p>
          </p:txBody>
        </p:sp>
      </p:grpSp>
    </p:spTree>
    <p:extLst>
      <p:ext uri="{BB962C8B-B14F-4D97-AF65-F5344CB8AC3E}">
        <p14:creationId xmlns:p14="http://schemas.microsoft.com/office/powerpoint/2010/main" val="40454753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wipe(left)">
                                      <p:cBhvr>
                                        <p:cTn id="7" dur="500"/>
                                        <p:tgtEl>
                                          <p:spTgt spid="238"/>
                                        </p:tgtEl>
                                      </p:cBhvr>
                                    </p:animEffect>
                                  </p:childTnLst>
                                </p:cTn>
                              </p:par>
                              <p:par>
                                <p:cTn id="8" presetID="22" presetClass="entr" presetSubtype="8"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wipe(left)">
                                      <p:cBhvr>
                                        <p:cTn id="10" dur="500"/>
                                        <p:tgtEl>
                                          <p:spTgt spid="237"/>
                                        </p:tgtEl>
                                      </p:cBhvr>
                                    </p:animEffect>
                                  </p:childTnLst>
                                </p:cTn>
                              </p:par>
                              <p:par>
                                <p:cTn id="11" presetID="22" presetClass="entr" presetSubtype="8" fill="hold" nodeType="with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wipe(left)">
                                      <p:cBhvr>
                                        <p:cTn id="13" dur="500"/>
                                        <p:tgtEl>
                                          <p:spTgt spid="223"/>
                                        </p:tgtEl>
                                      </p:cBhvr>
                                    </p:animEffect>
                                  </p:childTnLst>
                                </p:cTn>
                              </p:par>
                              <p:par>
                                <p:cTn id="14" presetID="22" presetClass="entr" presetSubtype="8" fill="hold" nodeType="withEffect">
                                  <p:stCondLst>
                                    <p:cond delay="0"/>
                                  </p:stCondLst>
                                  <p:childTnLst>
                                    <p:set>
                                      <p:cBhvr>
                                        <p:cTn id="15" dur="1" fill="hold">
                                          <p:stCondLst>
                                            <p:cond delay="0"/>
                                          </p:stCondLst>
                                        </p:cTn>
                                        <p:tgtEl>
                                          <p:spTgt spid="224"/>
                                        </p:tgtEl>
                                        <p:attrNameLst>
                                          <p:attrName>style.visibility</p:attrName>
                                        </p:attrNameLst>
                                      </p:cBhvr>
                                      <p:to>
                                        <p:strVal val="visible"/>
                                      </p:to>
                                    </p:set>
                                    <p:animEffect transition="in" filter="wipe(left)">
                                      <p:cBhvr>
                                        <p:cTn id="16"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GeoDR</a:t>
            </a:r>
          </a:p>
        </p:txBody>
      </p:sp>
      <p:sp>
        <p:nvSpPr>
          <p:cNvPr id="4" name="Text Placeholder 3"/>
          <p:cNvSpPr>
            <a:spLocks noGrp="1"/>
          </p:cNvSpPr>
          <p:nvPr>
            <p:ph type="body" sz="quarter" idx="12"/>
          </p:nvPr>
        </p:nvSpPr>
        <p:spPr/>
        <p:txBody>
          <a:bodyPr/>
          <a:lstStyle/>
          <a:p>
            <a:r>
              <a:rPr lang="en-US" dirty="0">
                <a:latin typeface="Segoe UI Light" panose="020B0502040204020203" pitchFamily="34" charset="0"/>
              </a:rPr>
              <a:t>DEMO: Active Geo Replication with readable secondaries</a:t>
            </a:r>
            <a:endParaRPr lang="en-US" dirty="0"/>
          </a:p>
        </p:txBody>
      </p:sp>
    </p:spTree>
    <p:extLst>
      <p:ext uri="{BB962C8B-B14F-4D97-AF65-F5344CB8AC3E}">
        <p14:creationId xmlns:p14="http://schemas.microsoft.com/office/powerpoint/2010/main" val="1762635911"/>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Mission </a:t>
            </a:r>
            <a:br>
              <a:rPr lang="en-US" dirty="0"/>
            </a:br>
            <a:endParaRPr lang="en-US" dirty="0"/>
          </a:p>
        </p:txBody>
      </p:sp>
      <p:sp>
        <p:nvSpPr>
          <p:cNvPr id="3" name="Content Placeholder 2"/>
          <p:cNvSpPr>
            <a:spLocks noGrp="1"/>
          </p:cNvSpPr>
          <p:nvPr>
            <p:ph type="body" sz="quarter" idx="10"/>
          </p:nvPr>
        </p:nvSpPr>
        <p:spPr/>
        <p:txBody>
          <a:bodyPr/>
          <a:lstStyle/>
          <a:p>
            <a:r>
              <a:rPr lang="en-US" sz="3600" dirty="0"/>
              <a:t>Deliver the best DB service on the planet</a:t>
            </a:r>
          </a:p>
          <a:p>
            <a:pPr lvl="1"/>
            <a:r>
              <a:rPr lang="en-US" sz="1800" dirty="0"/>
              <a:t>Incorporate key learnings from running Azure DB @ scale for past 4 years (1M databases!)</a:t>
            </a:r>
          </a:p>
          <a:p>
            <a:pPr lvl="1"/>
            <a:r>
              <a:rPr lang="en-US" sz="1800" dirty="0"/>
              <a:t>Integrate with the best of Azure - 4 years of Azure ecosystem evolution since start of Azure DB</a:t>
            </a:r>
          </a:p>
          <a:p>
            <a:pPr lvl="1"/>
            <a:endParaRPr lang="en-US" sz="1800" dirty="0"/>
          </a:p>
          <a:p>
            <a:pPr lvl="0"/>
            <a:r>
              <a:rPr lang="en-US" sz="3600" dirty="0"/>
              <a:t>Enterprise grade SQL with full box compatibility</a:t>
            </a:r>
          </a:p>
          <a:p>
            <a:pPr lvl="1"/>
            <a:r>
              <a:rPr lang="en-US" sz="1800" dirty="0"/>
              <a:t>Truly deliver on the promise of PaaS elasticity and auto-management with no compromise</a:t>
            </a:r>
          </a:p>
          <a:p>
            <a:pPr lvl="1"/>
            <a:endParaRPr lang="en-US" sz="1800" dirty="0"/>
          </a:p>
          <a:p>
            <a:r>
              <a:rPr lang="en-US" sz="3600" dirty="0"/>
              <a:t>Continue improving service no customer impact</a:t>
            </a:r>
          </a:p>
          <a:p>
            <a:pPr lvl="1"/>
            <a:r>
              <a:rPr lang="en-US" sz="1800" dirty="0"/>
              <a:t>Maintain existing service compatibility </a:t>
            </a:r>
          </a:p>
          <a:p>
            <a:pPr lvl="1"/>
            <a:endParaRPr lang="en-US" sz="1800" dirty="0"/>
          </a:p>
          <a:p>
            <a:r>
              <a:rPr lang="en-US" sz="3600" dirty="0"/>
              <a:t>Obsess about customers</a:t>
            </a:r>
          </a:p>
          <a:p>
            <a:pPr lvl="1"/>
            <a:r>
              <a:rPr lang="en-US" sz="1800" dirty="0"/>
              <a:t>Use </a:t>
            </a:r>
            <a:r>
              <a:rPr lang="en-US" sz="1800" b="1" dirty="0"/>
              <a:t>data insights</a:t>
            </a:r>
            <a:r>
              <a:rPr lang="en-US" sz="1800" dirty="0"/>
              <a:t> to drive decisions</a:t>
            </a:r>
          </a:p>
        </p:txBody>
      </p:sp>
    </p:spTree>
    <p:extLst>
      <p:ext uri="{BB962C8B-B14F-4D97-AF65-F5344CB8AC3E}">
        <p14:creationId xmlns:p14="http://schemas.microsoft.com/office/powerpoint/2010/main" val="254583218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Segoe UI Light" panose="020B0502040204020203" pitchFamily="34" charset="0"/>
              </a:rPr>
              <a:t>Azure SQL Database V12</a:t>
            </a:r>
          </a:p>
        </p:txBody>
      </p:sp>
      <p:sp>
        <p:nvSpPr>
          <p:cNvPr id="3" name="Rectangle 2"/>
          <p:cNvSpPr/>
          <p:nvPr/>
        </p:nvSpPr>
        <p:spPr bwMode="auto">
          <a:xfrm>
            <a:off x="381142" y="1277862"/>
            <a:ext cx="5326614" cy="1587098"/>
          </a:xfrm>
          <a:prstGeom prst="rect">
            <a:avLst/>
          </a:prstGeom>
          <a:no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150000"/>
              </a:lnSpc>
              <a:spcBef>
                <a:spcPct val="0"/>
              </a:spcBef>
              <a:spcAft>
                <a:spcPct val="0"/>
              </a:spcAft>
            </a:pPr>
            <a:r>
              <a:rPr lang="en-US" sz="2400" dirty="0">
                <a:solidFill>
                  <a:schemeClr val="tx1"/>
                </a:solidFill>
                <a:latin typeface="Segoe UI" panose="020B0502040204020203" pitchFamily="34" charset="0"/>
                <a:ea typeface="Segoe UI" pitchFamily="34" charset="0"/>
                <a:cs typeface="Segoe UI" pitchFamily="34" charset="0"/>
              </a:rPr>
              <a:t>Europe GA on: Jan-29-2015</a:t>
            </a:r>
          </a:p>
          <a:p>
            <a:pPr defTabSz="932472" fontAlgn="base">
              <a:lnSpc>
                <a:spcPct val="150000"/>
              </a:lnSpc>
              <a:spcBef>
                <a:spcPct val="0"/>
              </a:spcBef>
              <a:spcAft>
                <a:spcPct val="0"/>
              </a:spcAft>
            </a:pPr>
            <a:r>
              <a:rPr lang="en-US" sz="2400" dirty="0">
                <a:solidFill>
                  <a:schemeClr val="tx1"/>
                </a:solidFill>
                <a:latin typeface="Segoe UI" panose="020B0502040204020203" pitchFamily="34" charset="0"/>
                <a:ea typeface="Segoe UI" pitchFamily="34" charset="0"/>
                <a:cs typeface="Segoe UI" pitchFamily="34" charset="0"/>
              </a:rPr>
              <a:t>US GA on: Feb-9-2015</a:t>
            </a:r>
          </a:p>
          <a:p>
            <a:pPr defTabSz="932472" fontAlgn="base">
              <a:lnSpc>
                <a:spcPct val="150000"/>
              </a:lnSpc>
              <a:spcBef>
                <a:spcPct val="0"/>
              </a:spcBef>
              <a:spcAft>
                <a:spcPct val="0"/>
              </a:spcAft>
            </a:pPr>
            <a:r>
              <a:rPr lang="en-US" sz="2400" dirty="0">
                <a:solidFill>
                  <a:schemeClr val="tx1"/>
                </a:solidFill>
                <a:latin typeface="Segoe UI" panose="020B0502040204020203" pitchFamily="34" charset="0"/>
                <a:ea typeface="Segoe UI" pitchFamily="34" charset="0"/>
                <a:cs typeface="Segoe UI" pitchFamily="34" charset="0"/>
              </a:rPr>
              <a:t>World-wide GA by: March-2015</a:t>
            </a:r>
          </a:p>
        </p:txBody>
      </p:sp>
      <p:sp>
        <p:nvSpPr>
          <p:cNvPr id="109" name="Freeform 6"/>
          <p:cNvSpPr>
            <a:spLocks/>
          </p:cNvSpPr>
          <p:nvPr/>
        </p:nvSpPr>
        <p:spPr bwMode="auto">
          <a:xfrm flipH="1">
            <a:off x="2591811" y="3257086"/>
            <a:ext cx="2231687" cy="146090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2050">
              <a:lumMod val="10000"/>
              <a:lumOff val="90000"/>
              <a:alpha val="62000"/>
            </a:srgbClr>
          </a:solidFill>
          <a:ln w="9525" cap="flat" cmpd="sng" algn="ctr">
            <a:no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sp>
        <p:nvSpPr>
          <p:cNvPr id="110" name="Oval 109"/>
          <p:cNvSpPr/>
          <p:nvPr/>
        </p:nvSpPr>
        <p:spPr bwMode="auto">
          <a:xfrm>
            <a:off x="3145580" y="3568476"/>
            <a:ext cx="1124147" cy="102894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sp>
        <p:nvSpPr>
          <p:cNvPr id="111" name="Freeform 6"/>
          <p:cNvSpPr>
            <a:spLocks/>
          </p:cNvSpPr>
          <p:nvPr/>
        </p:nvSpPr>
        <p:spPr bwMode="auto">
          <a:xfrm flipH="1">
            <a:off x="4467467" y="4116177"/>
            <a:ext cx="893571" cy="5849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0C0">
              <a:alpha val="43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nvGrpSpPr>
          <p:cNvPr id="112" name="Group 111"/>
          <p:cNvGrpSpPr/>
          <p:nvPr/>
        </p:nvGrpSpPr>
        <p:grpSpPr>
          <a:xfrm>
            <a:off x="3369589" y="3676759"/>
            <a:ext cx="687617" cy="765702"/>
            <a:chOff x="11160117" y="5295000"/>
            <a:chExt cx="701405" cy="781056"/>
          </a:xfrm>
        </p:grpSpPr>
        <p:sp>
          <p:nvSpPr>
            <p:cNvPr id="113" name="Rectangle 112"/>
            <p:cNvSpPr/>
            <p:nvPr/>
          </p:nvSpPr>
          <p:spPr bwMode="auto">
            <a:xfrm>
              <a:off x="11176000" y="5401735"/>
              <a:ext cx="258233" cy="9313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nvGrpSpPr>
            <p:cNvPr id="114" name="Group 113"/>
            <p:cNvGrpSpPr/>
            <p:nvPr/>
          </p:nvGrpSpPr>
          <p:grpSpPr>
            <a:xfrm>
              <a:off x="11160117" y="5295000"/>
              <a:ext cx="701405" cy="781056"/>
              <a:chOff x="10968488" y="5263514"/>
              <a:chExt cx="729678" cy="812541"/>
            </a:xfrm>
          </p:grpSpPr>
          <p:sp>
            <p:nvSpPr>
              <p:cNvPr id="115" name="Freeform 114"/>
              <p:cNvSpPr/>
              <p:nvPr/>
            </p:nvSpPr>
            <p:spPr bwMode="auto">
              <a:xfrm flipH="1">
                <a:off x="11328258" y="5383570"/>
                <a:ext cx="369908" cy="692485"/>
              </a:xfrm>
              <a:custGeom>
                <a:avLst/>
                <a:gdLst>
                  <a:gd name="connsiteX0" fmla="*/ 0 w 369908"/>
                  <a:gd name="connsiteY0" fmla="*/ 0 h 692485"/>
                  <a:gd name="connsiteX1" fmla="*/ 0 w 369908"/>
                  <a:gd name="connsiteY1" fmla="*/ 595045 h 692485"/>
                  <a:gd name="connsiteX2" fmla="*/ 7658 w 369908"/>
                  <a:gd name="connsiteY2" fmla="*/ 625484 h 692485"/>
                  <a:gd name="connsiteX3" fmla="*/ 29620 w 369908"/>
                  <a:gd name="connsiteY3" fmla="*/ 653831 h 692485"/>
                  <a:gd name="connsiteX4" fmla="*/ 94679 w 369908"/>
                  <a:gd name="connsiteY4" fmla="*/ 692485 h 692485"/>
                  <a:gd name="connsiteX5" fmla="*/ 369908 w 369908"/>
                  <a:gd name="connsiteY5" fmla="*/ 692485 h 692485"/>
                  <a:gd name="connsiteX6" fmla="*/ 369908 w 369908"/>
                  <a:gd name="connsiteY6" fmla="*/ 87100 h 692485"/>
                  <a:gd name="connsiteX7" fmla="*/ 263536 w 369908"/>
                  <a:gd name="connsiteY7" fmla="*/ 82505 h 692485"/>
                  <a:gd name="connsiteX8" fmla="*/ 21526 w 369908"/>
                  <a:gd name="connsiteY8" fmla="*/ 19813 h 6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908" h="692485">
                    <a:moveTo>
                      <a:pt x="0" y="0"/>
                    </a:moveTo>
                    <a:lnTo>
                      <a:pt x="0" y="595045"/>
                    </a:lnTo>
                    <a:cubicBezTo>
                      <a:pt x="0" y="605473"/>
                      <a:pt x="2636" y="615654"/>
                      <a:pt x="7658" y="625484"/>
                    </a:cubicBezTo>
                    <a:cubicBezTo>
                      <a:pt x="12679" y="635315"/>
                      <a:pt x="20084" y="644798"/>
                      <a:pt x="29620" y="653831"/>
                    </a:cubicBezTo>
                    <a:lnTo>
                      <a:pt x="94679" y="692485"/>
                    </a:lnTo>
                    <a:lnTo>
                      <a:pt x="369908" y="692485"/>
                    </a:lnTo>
                    <a:lnTo>
                      <a:pt x="369908" y="87100"/>
                    </a:lnTo>
                    <a:lnTo>
                      <a:pt x="263536" y="82505"/>
                    </a:lnTo>
                    <a:cubicBezTo>
                      <a:pt x="154245" y="72793"/>
                      <a:pt x="65680" y="49640"/>
                      <a:pt x="21526" y="19813"/>
                    </a:cubicBezTo>
                    <a:close/>
                  </a:path>
                </a:pathLst>
              </a:custGeom>
              <a:solidFill>
                <a:srgbClr val="3999C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16" name="Freeform 115"/>
              <p:cNvSpPr/>
              <p:nvPr/>
            </p:nvSpPr>
            <p:spPr bwMode="auto">
              <a:xfrm>
                <a:off x="10968488" y="5383570"/>
                <a:ext cx="369908" cy="692485"/>
              </a:xfrm>
              <a:custGeom>
                <a:avLst/>
                <a:gdLst>
                  <a:gd name="connsiteX0" fmla="*/ 0 w 369908"/>
                  <a:gd name="connsiteY0" fmla="*/ 0 h 692485"/>
                  <a:gd name="connsiteX1" fmla="*/ 21526 w 369908"/>
                  <a:gd name="connsiteY1" fmla="*/ 19813 h 692485"/>
                  <a:gd name="connsiteX2" fmla="*/ 263536 w 369908"/>
                  <a:gd name="connsiteY2" fmla="*/ 82505 h 692485"/>
                  <a:gd name="connsiteX3" fmla="*/ 369908 w 369908"/>
                  <a:gd name="connsiteY3" fmla="*/ 87100 h 692485"/>
                  <a:gd name="connsiteX4" fmla="*/ 369908 w 369908"/>
                  <a:gd name="connsiteY4" fmla="*/ 692485 h 692485"/>
                  <a:gd name="connsiteX5" fmla="*/ 94680 w 369908"/>
                  <a:gd name="connsiteY5" fmla="*/ 692485 h 692485"/>
                  <a:gd name="connsiteX6" fmla="*/ 29620 w 369908"/>
                  <a:gd name="connsiteY6" fmla="*/ 653831 h 692485"/>
                  <a:gd name="connsiteX7" fmla="*/ 7658 w 369908"/>
                  <a:gd name="connsiteY7" fmla="*/ 625484 h 692485"/>
                  <a:gd name="connsiteX8" fmla="*/ 0 w 369908"/>
                  <a:gd name="connsiteY8" fmla="*/ 595045 h 6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908" h="692485">
                    <a:moveTo>
                      <a:pt x="0" y="0"/>
                    </a:moveTo>
                    <a:lnTo>
                      <a:pt x="21526" y="19813"/>
                    </a:lnTo>
                    <a:cubicBezTo>
                      <a:pt x="65680" y="49640"/>
                      <a:pt x="154245" y="72793"/>
                      <a:pt x="263536" y="82505"/>
                    </a:cubicBezTo>
                    <a:lnTo>
                      <a:pt x="369908" y="87100"/>
                    </a:lnTo>
                    <a:lnTo>
                      <a:pt x="369908" y="692485"/>
                    </a:lnTo>
                    <a:lnTo>
                      <a:pt x="94680" y="692485"/>
                    </a:lnTo>
                    <a:lnTo>
                      <a:pt x="29620" y="653831"/>
                    </a:lnTo>
                    <a:cubicBezTo>
                      <a:pt x="20084" y="644798"/>
                      <a:pt x="12679" y="635315"/>
                      <a:pt x="7658" y="625484"/>
                    </a:cubicBezTo>
                    <a:cubicBezTo>
                      <a:pt x="2636" y="615654"/>
                      <a:pt x="0" y="605473"/>
                      <a:pt x="0" y="595045"/>
                    </a:cubicBezTo>
                    <a:close/>
                  </a:path>
                </a:pathLst>
              </a:custGeom>
              <a:solidFill>
                <a:srgbClr val="3999C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nvGrpSpPr>
              <p:cNvPr id="117" name="Group 116"/>
              <p:cNvGrpSpPr/>
              <p:nvPr/>
            </p:nvGrpSpPr>
            <p:grpSpPr>
              <a:xfrm>
                <a:off x="10983412" y="5263514"/>
                <a:ext cx="692090" cy="163647"/>
                <a:chOff x="10983412" y="5263514"/>
                <a:chExt cx="692090" cy="163647"/>
              </a:xfrm>
            </p:grpSpPr>
            <p:sp>
              <p:nvSpPr>
                <p:cNvPr id="118" name="Freeform 117"/>
                <p:cNvSpPr/>
                <p:nvPr/>
              </p:nvSpPr>
              <p:spPr bwMode="auto">
                <a:xfrm>
                  <a:off x="10983412" y="5263514"/>
                  <a:ext cx="692090" cy="125079"/>
                </a:xfrm>
                <a:custGeom>
                  <a:avLst/>
                  <a:gdLst>
                    <a:gd name="connsiteX0" fmla="*/ 228053 w 456106"/>
                    <a:gd name="connsiteY0" fmla="*/ 0 h 82431"/>
                    <a:gd name="connsiteX1" fmla="*/ 456106 w 456106"/>
                    <a:gd name="connsiteY1" fmla="*/ 53924 h 82431"/>
                    <a:gd name="connsiteX2" fmla="*/ 438184 w 456106"/>
                    <a:gd name="connsiteY2" fmla="*/ 74914 h 82431"/>
                    <a:gd name="connsiteX3" fmla="*/ 416751 w 456106"/>
                    <a:gd name="connsiteY3" fmla="*/ 82431 h 82431"/>
                    <a:gd name="connsiteX4" fmla="*/ 389311 w 456106"/>
                    <a:gd name="connsiteY4" fmla="*/ 72807 h 82431"/>
                    <a:gd name="connsiteX5" fmla="*/ 228053 w 456106"/>
                    <a:gd name="connsiteY5" fmla="*/ 57013 h 82431"/>
                    <a:gd name="connsiteX6" fmla="*/ 66795 w 456106"/>
                    <a:gd name="connsiteY6" fmla="*/ 72807 h 82431"/>
                    <a:gd name="connsiteX7" fmla="*/ 39355 w 456106"/>
                    <a:gd name="connsiteY7" fmla="*/ 82431 h 82431"/>
                    <a:gd name="connsiteX8" fmla="*/ 17922 w 456106"/>
                    <a:gd name="connsiteY8" fmla="*/ 74914 h 82431"/>
                    <a:gd name="connsiteX9" fmla="*/ 0 w 456106"/>
                    <a:gd name="connsiteY9" fmla="*/ 53924 h 82431"/>
                    <a:gd name="connsiteX10" fmla="*/ 228053 w 456106"/>
                    <a:gd name="connsiteY10" fmla="*/ 0 h 8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06" h="82431">
                      <a:moveTo>
                        <a:pt x="228053" y="0"/>
                      </a:moveTo>
                      <a:cubicBezTo>
                        <a:pt x="354003" y="0"/>
                        <a:pt x="456106" y="24143"/>
                        <a:pt x="456106" y="53924"/>
                      </a:cubicBezTo>
                      <a:cubicBezTo>
                        <a:pt x="456106" y="61370"/>
                        <a:pt x="449725" y="68462"/>
                        <a:pt x="438184" y="74914"/>
                      </a:cubicBezTo>
                      <a:lnTo>
                        <a:pt x="416751" y="82431"/>
                      </a:lnTo>
                      <a:lnTo>
                        <a:pt x="389311" y="72807"/>
                      </a:lnTo>
                      <a:cubicBezTo>
                        <a:pt x="348042" y="63049"/>
                        <a:pt x="291028" y="57013"/>
                        <a:pt x="228053" y="57013"/>
                      </a:cubicBezTo>
                      <a:cubicBezTo>
                        <a:pt x="165078" y="57013"/>
                        <a:pt x="108065" y="63049"/>
                        <a:pt x="66795" y="72807"/>
                      </a:cubicBezTo>
                      <a:lnTo>
                        <a:pt x="39355" y="82431"/>
                      </a:lnTo>
                      <a:lnTo>
                        <a:pt x="17922" y="74914"/>
                      </a:lnTo>
                      <a:cubicBezTo>
                        <a:pt x="6381" y="68462"/>
                        <a:pt x="0" y="61370"/>
                        <a:pt x="0" y="53924"/>
                      </a:cubicBezTo>
                      <a:cubicBezTo>
                        <a:pt x="0" y="24143"/>
                        <a:pt x="102103" y="0"/>
                        <a:pt x="228053" y="0"/>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sp>
              <p:nvSpPr>
                <p:cNvPr id="119" name="Freeform 118"/>
                <p:cNvSpPr/>
                <p:nvPr/>
              </p:nvSpPr>
              <p:spPr bwMode="auto">
                <a:xfrm>
                  <a:off x="11043128" y="5350024"/>
                  <a:ext cx="572655" cy="77137"/>
                </a:xfrm>
                <a:custGeom>
                  <a:avLst/>
                  <a:gdLst>
                    <a:gd name="connsiteX0" fmla="*/ 378301 w 756602"/>
                    <a:gd name="connsiteY0" fmla="*/ 0 h 123146"/>
                    <a:gd name="connsiteX1" fmla="*/ 701590 w 756602"/>
                    <a:gd name="connsiteY1" fmla="*/ 38261 h 123146"/>
                    <a:gd name="connsiteX2" fmla="*/ 756602 w 756602"/>
                    <a:gd name="connsiteY2" fmla="*/ 61573 h 123146"/>
                    <a:gd name="connsiteX3" fmla="*/ 701590 w 756602"/>
                    <a:gd name="connsiteY3" fmla="*/ 84886 h 123146"/>
                    <a:gd name="connsiteX4" fmla="*/ 378301 w 756602"/>
                    <a:gd name="connsiteY4" fmla="*/ 123146 h 123146"/>
                    <a:gd name="connsiteX5" fmla="*/ 55012 w 756602"/>
                    <a:gd name="connsiteY5" fmla="*/ 84886 h 123146"/>
                    <a:gd name="connsiteX6" fmla="*/ 0 w 756602"/>
                    <a:gd name="connsiteY6" fmla="*/ 61573 h 123146"/>
                    <a:gd name="connsiteX7" fmla="*/ 55012 w 756602"/>
                    <a:gd name="connsiteY7" fmla="*/ 38261 h 123146"/>
                    <a:gd name="connsiteX8" fmla="*/ 378301 w 756602"/>
                    <a:gd name="connsiteY8" fmla="*/ 0 h 12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602" h="123146">
                      <a:moveTo>
                        <a:pt x="378301" y="0"/>
                      </a:moveTo>
                      <a:cubicBezTo>
                        <a:pt x="504554" y="0"/>
                        <a:pt x="618854" y="14622"/>
                        <a:pt x="701590" y="38261"/>
                      </a:cubicBezTo>
                      <a:lnTo>
                        <a:pt x="756602" y="61573"/>
                      </a:lnTo>
                      <a:lnTo>
                        <a:pt x="701590" y="84886"/>
                      </a:lnTo>
                      <a:cubicBezTo>
                        <a:pt x="618854" y="108525"/>
                        <a:pt x="504554" y="123146"/>
                        <a:pt x="378301" y="123146"/>
                      </a:cubicBezTo>
                      <a:cubicBezTo>
                        <a:pt x="252049" y="123146"/>
                        <a:pt x="137749" y="108525"/>
                        <a:pt x="55012" y="84886"/>
                      </a:cubicBezTo>
                      <a:lnTo>
                        <a:pt x="0" y="61573"/>
                      </a:lnTo>
                      <a:lnTo>
                        <a:pt x="55012" y="38261"/>
                      </a:lnTo>
                      <a:cubicBezTo>
                        <a:pt x="137749" y="14622"/>
                        <a:pt x="252049" y="0"/>
                        <a:pt x="378301" y="0"/>
                      </a:cubicBezTo>
                      <a:close/>
                    </a:path>
                  </a:pathLst>
                </a:cu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grpSp>
      </p:grpSp>
      <p:sp>
        <p:nvSpPr>
          <p:cNvPr id="120" name="Arc 119"/>
          <p:cNvSpPr/>
          <p:nvPr/>
        </p:nvSpPr>
        <p:spPr>
          <a:xfrm rot="5400000" flipH="1" flipV="1">
            <a:off x="2141216" y="3848394"/>
            <a:ext cx="2416863" cy="2936631"/>
          </a:xfrm>
          <a:prstGeom prst="arc">
            <a:avLst>
              <a:gd name="adj1" fmla="val 15830334"/>
              <a:gd name="adj2" fmla="val 235006"/>
            </a:avLst>
          </a:prstGeom>
          <a:noFill/>
          <a:ln w="57150" cap="rnd" cmpd="sng" algn="ctr">
            <a:solidFill>
              <a:srgbClr val="FFC000"/>
            </a:solidFill>
            <a:prstDash val="sysDot"/>
          </a:ln>
          <a:effectLst/>
        </p:spPr>
        <p:txBody>
          <a:bodyPr rtlCol="0" anchor="ctr"/>
          <a:lstStyle/>
          <a:p>
            <a:pPr marL="0" marR="0" lvl="0" indent="0" algn="ctr"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n-ea"/>
              <a:cs typeface="+mn-cs"/>
            </a:endParaRPr>
          </a:p>
        </p:txBody>
      </p:sp>
      <p:grpSp>
        <p:nvGrpSpPr>
          <p:cNvPr id="121" name="Group 120"/>
          <p:cNvGrpSpPr/>
          <p:nvPr/>
        </p:nvGrpSpPr>
        <p:grpSpPr>
          <a:xfrm>
            <a:off x="-1274" y="4957815"/>
            <a:ext cx="3428329" cy="1897073"/>
            <a:chOff x="-1300" y="5056733"/>
            <a:chExt cx="3497074" cy="1935113"/>
          </a:xfrm>
        </p:grpSpPr>
        <p:sp>
          <p:nvSpPr>
            <p:cNvPr id="122" name="Freeform 121"/>
            <p:cNvSpPr>
              <a:spLocks/>
            </p:cNvSpPr>
            <p:nvPr/>
          </p:nvSpPr>
          <p:spPr bwMode="auto">
            <a:xfrm flipH="1">
              <a:off x="-1300" y="6243218"/>
              <a:ext cx="919863" cy="748627"/>
            </a:xfrm>
            <a:custGeom>
              <a:avLst/>
              <a:gdLst>
                <a:gd name="T0" fmla="*/ 456 w 1372"/>
                <a:gd name="T1" fmla="*/ 118 h 1096"/>
                <a:gd name="T2" fmla="*/ 456 w 1372"/>
                <a:gd name="T3" fmla="*/ 0 h 1096"/>
                <a:gd name="T4" fmla="*/ 163 w 1372"/>
                <a:gd name="T5" fmla="*/ 0 h 1096"/>
                <a:gd name="T6" fmla="*/ 163 w 1372"/>
                <a:gd name="T7" fmla="*/ 118 h 1096"/>
                <a:gd name="T8" fmla="*/ 0 w 1372"/>
                <a:gd name="T9" fmla="*/ 118 h 1096"/>
                <a:gd name="T10" fmla="*/ 0 w 1372"/>
                <a:gd name="T11" fmla="*/ 146 h 1096"/>
                <a:gd name="T12" fmla="*/ 38 w 1372"/>
                <a:gd name="T13" fmla="*/ 146 h 1096"/>
                <a:gd name="T14" fmla="*/ 38 w 1372"/>
                <a:gd name="T15" fmla="*/ 1096 h 1096"/>
                <a:gd name="T16" fmla="*/ 1335 w 1372"/>
                <a:gd name="T17" fmla="*/ 1096 h 1096"/>
                <a:gd name="T18" fmla="*/ 1335 w 1372"/>
                <a:gd name="T19" fmla="*/ 146 h 1096"/>
                <a:gd name="T20" fmla="*/ 1372 w 1372"/>
                <a:gd name="T21" fmla="*/ 146 h 1096"/>
                <a:gd name="T22" fmla="*/ 1372 w 1372"/>
                <a:gd name="T23" fmla="*/ 118 h 1096"/>
                <a:gd name="T24" fmla="*/ 456 w 1372"/>
                <a:gd name="T25" fmla="*/ 11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096">
                  <a:moveTo>
                    <a:pt x="456" y="118"/>
                  </a:moveTo>
                  <a:lnTo>
                    <a:pt x="456" y="0"/>
                  </a:lnTo>
                  <a:lnTo>
                    <a:pt x="163" y="0"/>
                  </a:lnTo>
                  <a:lnTo>
                    <a:pt x="163" y="118"/>
                  </a:lnTo>
                  <a:lnTo>
                    <a:pt x="0" y="118"/>
                  </a:lnTo>
                  <a:lnTo>
                    <a:pt x="0" y="146"/>
                  </a:lnTo>
                  <a:lnTo>
                    <a:pt x="38" y="146"/>
                  </a:lnTo>
                  <a:lnTo>
                    <a:pt x="38" y="1096"/>
                  </a:lnTo>
                  <a:lnTo>
                    <a:pt x="1335" y="1096"/>
                  </a:lnTo>
                  <a:lnTo>
                    <a:pt x="1335" y="146"/>
                  </a:lnTo>
                  <a:lnTo>
                    <a:pt x="1372" y="146"/>
                  </a:lnTo>
                  <a:lnTo>
                    <a:pt x="1372" y="118"/>
                  </a:lnTo>
                  <a:lnTo>
                    <a:pt x="456" y="118"/>
                  </a:lnTo>
                  <a:close/>
                </a:path>
              </a:pathLst>
            </a:custGeom>
            <a:solidFill>
              <a:srgbClr val="4668C5"/>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3" name="Freeform 7"/>
            <p:cNvSpPr>
              <a:spLocks/>
            </p:cNvSpPr>
            <p:nvPr/>
          </p:nvSpPr>
          <p:spPr bwMode="auto">
            <a:xfrm flipH="1">
              <a:off x="1937451" y="5722952"/>
              <a:ext cx="1558323" cy="1268893"/>
            </a:xfrm>
            <a:custGeom>
              <a:avLst/>
              <a:gdLst>
                <a:gd name="T0" fmla="*/ 531 w 1599"/>
                <a:gd name="T1" fmla="*/ 137 h 1278"/>
                <a:gd name="T2" fmla="*/ 531 w 1599"/>
                <a:gd name="T3" fmla="*/ 0 h 1278"/>
                <a:gd name="T4" fmla="*/ 189 w 1599"/>
                <a:gd name="T5" fmla="*/ 0 h 1278"/>
                <a:gd name="T6" fmla="*/ 189 w 1599"/>
                <a:gd name="T7" fmla="*/ 137 h 1278"/>
                <a:gd name="T8" fmla="*/ 0 w 1599"/>
                <a:gd name="T9" fmla="*/ 137 h 1278"/>
                <a:gd name="T10" fmla="*/ 0 w 1599"/>
                <a:gd name="T11" fmla="*/ 173 h 1278"/>
                <a:gd name="T12" fmla="*/ 42 w 1599"/>
                <a:gd name="T13" fmla="*/ 173 h 1278"/>
                <a:gd name="T14" fmla="*/ 42 w 1599"/>
                <a:gd name="T15" fmla="*/ 1278 h 1278"/>
                <a:gd name="T16" fmla="*/ 1554 w 1599"/>
                <a:gd name="T17" fmla="*/ 1278 h 1278"/>
                <a:gd name="T18" fmla="*/ 1554 w 1599"/>
                <a:gd name="T19" fmla="*/ 173 h 1278"/>
                <a:gd name="T20" fmla="*/ 1599 w 1599"/>
                <a:gd name="T21" fmla="*/ 173 h 1278"/>
                <a:gd name="T22" fmla="*/ 1599 w 1599"/>
                <a:gd name="T23" fmla="*/ 137 h 1278"/>
                <a:gd name="T24" fmla="*/ 531 w 1599"/>
                <a:gd name="T25" fmla="*/ 137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9" h="1278">
                  <a:moveTo>
                    <a:pt x="531" y="137"/>
                  </a:moveTo>
                  <a:lnTo>
                    <a:pt x="531" y="0"/>
                  </a:lnTo>
                  <a:lnTo>
                    <a:pt x="189" y="0"/>
                  </a:lnTo>
                  <a:lnTo>
                    <a:pt x="189" y="137"/>
                  </a:lnTo>
                  <a:lnTo>
                    <a:pt x="0" y="137"/>
                  </a:lnTo>
                  <a:lnTo>
                    <a:pt x="0" y="173"/>
                  </a:lnTo>
                  <a:lnTo>
                    <a:pt x="42" y="173"/>
                  </a:lnTo>
                  <a:lnTo>
                    <a:pt x="42" y="1278"/>
                  </a:lnTo>
                  <a:lnTo>
                    <a:pt x="1554" y="1278"/>
                  </a:lnTo>
                  <a:lnTo>
                    <a:pt x="1554" y="173"/>
                  </a:lnTo>
                  <a:lnTo>
                    <a:pt x="1599" y="173"/>
                  </a:lnTo>
                  <a:lnTo>
                    <a:pt x="1599" y="137"/>
                  </a:lnTo>
                  <a:lnTo>
                    <a:pt x="531" y="13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4" name="Freeform 8"/>
            <p:cNvSpPr>
              <a:spLocks/>
            </p:cNvSpPr>
            <p:nvPr/>
          </p:nvSpPr>
          <p:spPr bwMode="auto">
            <a:xfrm flipH="1">
              <a:off x="1937451" y="5722952"/>
              <a:ext cx="1558323" cy="1268893"/>
            </a:xfrm>
            <a:custGeom>
              <a:avLst/>
              <a:gdLst>
                <a:gd name="T0" fmla="*/ 531 w 1599"/>
                <a:gd name="T1" fmla="*/ 137 h 1278"/>
                <a:gd name="T2" fmla="*/ 531 w 1599"/>
                <a:gd name="T3" fmla="*/ 0 h 1278"/>
                <a:gd name="T4" fmla="*/ 189 w 1599"/>
                <a:gd name="T5" fmla="*/ 0 h 1278"/>
                <a:gd name="T6" fmla="*/ 189 w 1599"/>
                <a:gd name="T7" fmla="*/ 137 h 1278"/>
                <a:gd name="T8" fmla="*/ 0 w 1599"/>
                <a:gd name="T9" fmla="*/ 137 h 1278"/>
                <a:gd name="T10" fmla="*/ 0 w 1599"/>
                <a:gd name="T11" fmla="*/ 173 h 1278"/>
                <a:gd name="T12" fmla="*/ 42 w 1599"/>
                <a:gd name="T13" fmla="*/ 173 h 1278"/>
                <a:gd name="T14" fmla="*/ 42 w 1599"/>
                <a:gd name="T15" fmla="*/ 1278 h 1278"/>
                <a:gd name="T16" fmla="*/ 1554 w 1599"/>
                <a:gd name="T17" fmla="*/ 1278 h 1278"/>
                <a:gd name="T18" fmla="*/ 1554 w 1599"/>
                <a:gd name="T19" fmla="*/ 173 h 1278"/>
                <a:gd name="T20" fmla="*/ 1599 w 1599"/>
                <a:gd name="T21" fmla="*/ 173 h 1278"/>
                <a:gd name="T22" fmla="*/ 1599 w 1599"/>
                <a:gd name="T23" fmla="*/ 137 h 1278"/>
                <a:gd name="T24" fmla="*/ 531 w 1599"/>
                <a:gd name="T25" fmla="*/ 137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9" h="1278">
                  <a:moveTo>
                    <a:pt x="531" y="137"/>
                  </a:moveTo>
                  <a:lnTo>
                    <a:pt x="531" y="0"/>
                  </a:lnTo>
                  <a:lnTo>
                    <a:pt x="189" y="0"/>
                  </a:lnTo>
                  <a:lnTo>
                    <a:pt x="189" y="137"/>
                  </a:lnTo>
                  <a:lnTo>
                    <a:pt x="0" y="137"/>
                  </a:lnTo>
                  <a:lnTo>
                    <a:pt x="0" y="173"/>
                  </a:lnTo>
                  <a:lnTo>
                    <a:pt x="42" y="173"/>
                  </a:lnTo>
                  <a:lnTo>
                    <a:pt x="42" y="1278"/>
                  </a:lnTo>
                  <a:lnTo>
                    <a:pt x="1554" y="1278"/>
                  </a:lnTo>
                  <a:lnTo>
                    <a:pt x="1554" y="173"/>
                  </a:lnTo>
                  <a:lnTo>
                    <a:pt x="1599" y="173"/>
                  </a:lnTo>
                  <a:lnTo>
                    <a:pt x="1599" y="137"/>
                  </a:lnTo>
                  <a:lnTo>
                    <a:pt x="531" y="137"/>
                  </a:lnTo>
                </a:path>
              </a:pathLst>
            </a:custGeom>
            <a:solidFill>
              <a:srgbClr val="0072C6">
                <a:lumMod val="5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5" name="Freeform 9"/>
            <p:cNvSpPr>
              <a:spLocks/>
            </p:cNvSpPr>
            <p:nvPr/>
          </p:nvSpPr>
          <p:spPr bwMode="auto">
            <a:xfrm flipH="1">
              <a:off x="416163" y="5903653"/>
              <a:ext cx="1337096" cy="1088191"/>
            </a:xfrm>
            <a:custGeom>
              <a:avLst/>
              <a:gdLst>
                <a:gd name="T0" fmla="*/ 456 w 1372"/>
                <a:gd name="T1" fmla="*/ 118 h 1096"/>
                <a:gd name="T2" fmla="*/ 456 w 1372"/>
                <a:gd name="T3" fmla="*/ 0 h 1096"/>
                <a:gd name="T4" fmla="*/ 163 w 1372"/>
                <a:gd name="T5" fmla="*/ 0 h 1096"/>
                <a:gd name="T6" fmla="*/ 163 w 1372"/>
                <a:gd name="T7" fmla="*/ 118 h 1096"/>
                <a:gd name="T8" fmla="*/ 0 w 1372"/>
                <a:gd name="T9" fmla="*/ 118 h 1096"/>
                <a:gd name="T10" fmla="*/ 0 w 1372"/>
                <a:gd name="T11" fmla="*/ 146 h 1096"/>
                <a:gd name="T12" fmla="*/ 38 w 1372"/>
                <a:gd name="T13" fmla="*/ 146 h 1096"/>
                <a:gd name="T14" fmla="*/ 38 w 1372"/>
                <a:gd name="T15" fmla="*/ 1096 h 1096"/>
                <a:gd name="T16" fmla="*/ 1335 w 1372"/>
                <a:gd name="T17" fmla="*/ 1096 h 1096"/>
                <a:gd name="T18" fmla="*/ 1335 w 1372"/>
                <a:gd name="T19" fmla="*/ 146 h 1096"/>
                <a:gd name="T20" fmla="*/ 1372 w 1372"/>
                <a:gd name="T21" fmla="*/ 146 h 1096"/>
                <a:gd name="T22" fmla="*/ 1372 w 1372"/>
                <a:gd name="T23" fmla="*/ 118 h 1096"/>
                <a:gd name="T24" fmla="*/ 456 w 1372"/>
                <a:gd name="T25" fmla="*/ 11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096">
                  <a:moveTo>
                    <a:pt x="456" y="118"/>
                  </a:moveTo>
                  <a:lnTo>
                    <a:pt x="456" y="0"/>
                  </a:lnTo>
                  <a:lnTo>
                    <a:pt x="163" y="0"/>
                  </a:lnTo>
                  <a:lnTo>
                    <a:pt x="163" y="118"/>
                  </a:lnTo>
                  <a:lnTo>
                    <a:pt x="0" y="118"/>
                  </a:lnTo>
                  <a:lnTo>
                    <a:pt x="0" y="146"/>
                  </a:lnTo>
                  <a:lnTo>
                    <a:pt x="38" y="146"/>
                  </a:lnTo>
                  <a:lnTo>
                    <a:pt x="38" y="1096"/>
                  </a:lnTo>
                  <a:lnTo>
                    <a:pt x="1335" y="1096"/>
                  </a:lnTo>
                  <a:lnTo>
                    <a:pt x="1335" y="146"/>
                  </a:lnTo>
                  <a:lnTo>
                    <a:pt x="1372" y="146"/>
                  </a:lnTo>
                  <a:lnTo>
                    <a:pt x="1372" y="118"/>
                  </a:lnTo>
                  <a:lnTo>
                    <a:pt x="456" y="118"/>
                  </a:lnTo>
                  <a:close/>
                </a:path>
              </a:pathLst>
            </a:custGeom>
            <a:solidFill>
              <a:srgbClr val="BA141A"/>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6" name="Freeform 10"/>
            <p:cNvSpPr>
              <a:spLocks/>
            </p:cNvSpPr>
            <p:nvPr/>
          </p:nvSpPr>
          <p:spPr bwMode="auto">
            <a:xfrm flipH="1">
              <a:off x="416163" y="5903653"/>
              <a:ext cx="1337096" cy="1088191"/>
            </a:xfrm>
            <a:custGeom>
              <a:avLst/>
              <a:gdLst>
                <a:gd name="T0" fmla="*/ 456 w 1372"/>
                <a:gd name="T1" fmla="*/ 118 h 1096"/>
                <a:gd name="T2" fmla="*/ 456 w 1372"/>
                <a:gd name="T3" fmla="*/ 0 h 1096"/>
                <a:gd name="T4" fmla="*/ 163 w 1372"/>
                <a:gd name="T5" fmla="*/ 0 h 1096"/>
                <a:gd name="T6" fmla="*/ 163 w 1372"/>
                <a:gd name="T7" fmla="*/ 118 h 1096"/>
                <a:gd name="T8" fmla="*/ 0 w 1372"/>
                <a:gd name="T9" fmla="*/ 118 h 1096"/>
                <a:gd name="T10" fmla="*/ 0 w 1372"/>
                <a:gd name="T11" fmla="*/ 146 h 1096"/>
                <a:gd name="T12" fmla="*/ 38 w 1372"/>
                <a:gd name="T13" fmla="*/ 146 h 1096"/>
                <a:gd name="T14" fmla="*/ 38 w 1372"/>
                <a:gd name="T15" fmla="*/ 1096 h 1096"/>
                <a:gd name="T16" fmla="*/ 1335 w 1372"/>
                <a:gd name="T17" fmla="*/ 1096 h 1096"/>
                <a:gd name="T18" fmla="*/ 1335 w 1372"/>
                <a:gd name="T19" fmla="*/ 146 h 1096"/>
                <a:gd name="T20" fmla="*/ 1372 w 1372"/>
                <a:gd name="T21" fmla="*/ 146 h 1096"/>
                <a:gd name="T22" fmla="*/ 1372 w 1372"/>
                <a:gd name="T23" fmla="*/ 118 h 1096"/>
                <a:gd name="T24" fmla="*/ 456 w 1372"/>
                <a:gd name="T25" fmla="*/ 11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2" h="1096">
                  <a:moveTo>
                    <a:pt x="456" y="118"/>
                  </a:moveTo>
                  <a:lnTo>
                    <a:pt x="456" y="0"/>
                  </a:lnTo>
                  <a:lnTo>
                    <a:pt x="163" y="0"/>
                  </a:lnTo>
                  <a:lnTo>
                    <a:pt x="163" y="118"/>
                  </a:lnTo>
                  <a:lnTo>
                    <a:pt x="0" y="118"/>
                  </a:lnTo>
                  <a:lnTo>
                    <a:pt x="0" y="146"/>
                  </a:lnTo>
                  <a:lnTo>
                    <a:pt x="38" y="146"/>
                  </a:lnTo>
                  <a:lnTo>
                    <a:pt x="38" y="1096"/>
                  </a:lnTo>
                  <a:lnTo>
                    <a:pt x="1335" y="1096"/>
                  </a:lnTo>
                  <a:lnTo>
                    <a:pt x="1335" y="146"/>
                  </a:lnTo>
                  <a:lnTo>
                    <a:pt x="1372" y="146"/>
                  </a:lnTo>
                  <a:lnTo>
                    <a:pt x="1372" y="118"/>
                  </a:lnTo>
                  <a:lnTo>
                    <a:pt x="456" y="1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7" name="Freeform 11"/>
            <p:cNvSpPr>
              <a:spLocks/>
            </p:cNvSpPr>
            <p:nvPr/>
          </p:nvSpPr>
          <p:spPr bwMode="auto">
            <a:xfrm flipH="1">
              <a:off x="1180218" y="5056733"/>
              <a:ext cx="1448197" cy="1935113"/>
            </a:xfrm>
            <a:custGeom>
              <a:avLst/>
              <a:gdLst>
                <a:gd name="T0" fmla="*/ 811 w 1486"/>
                <a:gd name="T1" fmla="*/ 210 h 1949"/>
                <a:gd name="T2" fmla="*/ 811 w 1486"/>
                <a:gd name="T3" fmla="*/ 0 h 1949"/>
                <a:gd name="T4" fmla="*/ 289 w 1486"/>
                <a:gd name="T5" fmla="*/ 0 h 1949"/>
                <a:gd name="T6" fmla="*/ 289 w 1486"/>
                <a:gd name="T7" fmla="*/ 210 h 1949"/>
                <a:gd name="T8" fmla="*/ 0 w 1486"/>
                <a:gd name="T9" fmla="*/ 210 h 1949"/>
                <a:gd name="T10" fmla="*/ 0 w 1486"/>
                <a:gd name="T11" fmla="*/ 262 h 1949"/>
                <a:gd name="T12" fmla="*/ 67 w 1486"/>
                <a:gd name="T13" fmla="*/ 262 h 1949"/>
                <a:gd name="T14" fmla="*/ 67 w 1486"/>
                <a:gd name="T15" fmla="*/ 1949 h 1949"/>
                <a:gd name="T16" fmla="*/ 1420 w 1486"/>
                <a:gd name="T17" fmla="*/ 1949 h 1949"/>
                <a:gd name="T18" fmla="*/ 1420 w 1486"/>
                <a:gd name="T19" fmla="*/ 262 h 1949"/>
                <a:gd name="T20" fmla="*/ 1486 w 1486"/>
                <a:gd name="T21" fmla="*/ 262 h 1949"/>
                <a:gd name="T22" fmla="*/ 1486 w 1486"/>
                <a:gd name="T23" fmla="*/ 210 h 1949"/>
                <a:gd name="T24" fmla="*/ 811 w 1486"/>
                <a:gd name="T25" fmla="*/ 21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6" h="1949">
                  <a:moveTo>
                    <a:pt x="811" y="210"/>
                  </a:moveTo>
                  <a:lnTo>
                    <a:pt x="811" y="0"/>
                  </a:lnTo>
                  <a:lnTo>
                    <a:pt x="289" y="0"/>
                  </a:lnTo>
                  <a:lnTo>
                    <a:pt x="289" y="210"/>
                  </a:lnTo>
                  <a:lnTo>
                    <a:pt x="0" y="210"/>
                  </a:lnTo>
                  <a:lnTo>
                    <a:pt x="0" y="262"/>
                  </a:lnTo>
                  <a:lnTo>
                    <a:pt x="67" y="262"/>
                  </a:lnTo>
                  <a:lnTo>
                    <a:pt x="67" y="1949"/>
                  </a:lnTo>
                  <a:lnTo>
                    <a:pt x="1420" y="1949"/>
                  </a:lnTo>
                  <a:lnTo>
                    <a:pt x="1420" y="262"/>
                  </a:lnTo>
                  <a:lnTo>
                    <a:pt x="1486" y="262"/>
                  </a:lnTo>
                  <a:lnTo>
                    <a:pt x="1486" y="210"/>
                  </a:lnTo>
                  <a:lnTo>
                    <a:pt x="811" y="210"/>
                  </a:lnTo>
                  <a:close/>
                </a:path>
              </a:pathLst>
            </a:custGeom>
            <a:solidFill>
              <a:srgbClr val="002050"/>
            </a:solidFill>
            <a:ln>
              <a:noFill/>
            </a:ln>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8" name="Freeform 12"/>
            <p:cNvSpPr>
              <a:spLocks/>
            </p:cNvSpPr>
            <p:nvPr/>
          </p:nvSpPr>
          <p:spPr bwMode="auto">
            <a:xfrm flipH="1">
              <a:off x="1180218" y="5056733"/>
              <a:ext cx="1448197" cy="1935113"/>
            </a:xfrm>
            <a:custGeom>
              <a:avLst/>
              <a:gdLst>
                <a:gd name="T0" fmla="*/ 811 w 1486"/>
                <a:gd name="T1" fmla="*/ 210 h 1949"/>
                <a:gd name="T2" fmla="*/ 811 w 1486"/>
                <a:gd name="T3" fmla="*/ 0 h 1949"/>
                <a:gd name="T4" fmla="*/ 289 w 1486"/>
                <a:gd name="T5" fmla="*/ 0 h 1949"/>
                <a:gd name="T6" fmla="*/ 289 w 1486"/>
                <a:gd name="T7" fmla="*/ 210 h 1949"/>
                <a:gd name="T8" fmla="*/ 0 w 1486"/>
                <a:gd name="T9" fmla="*/ 210 h 1949"/>
                <a:gd name="T10" fmla="*/ 0 w 1486"/>
                <a:gd name="T11" fmla="*/ 262 h 1949"/>
                <a:gd name="T12" fmla="*/ 67 w 1486"/>
                <a:gd name="T13" fmla="*/ 262 h 1949"/>
                <a:gd name="T14" fmla="*/ 67 w 1486"/>
                <a:gd name="T15" fmla="*/ 1949 h 1949"/>
                <a:gd name="T16" fmla="*/ 1420 w 1486"/>
                <a:gd name="T17" fmla="*/ 1949 h 1949"/>
                <a:gd name="T18" fmla="*/ 1420 w 1486"/>
                <a:gd name="T19" fmla="*/ 262 h 1949"/>
                <a:gd name="T20" fmla="*/ 1486 w 1486"/>
                <a:gd name="T21" fmla="*/ 262 h 1949"/>
                <a:gd name="T22" fmla="*/ 1486 w 1486"/>
                <a:gd name="T23" fmla="*/ 210 h 1949"/>
                <a:gd name="T24" fmla="*/ 811 w 1486"/>
                <a:gd name="T25" fmla="*/ 210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6" h="1949">
                  <a:moveTo>
                    <a:pt x="811" y="210"/>
                  </a:moveTo>
                  <a:lnTo>
                    <a:pt x="811" y="0"/>
                  </a:lnTo>
                  <a:lnTo>
                    <a:pt x="289" y="0"/>
                  </a:lnTo>
                  <a:lnTo>
                    <a:pt x="289" y="210"/>
                  </a:lnTo>
                  <a:lnTo>
                    <a:pt x="0" y="210"/>
                  </a:lnTo>
                  <a:lnTo>
                    <a:pt x="0" y="262"/>
                  </a:lnTo>
                  <a:lnTo>
                    <a:pt x="67" y="262"/>
                  </a:lnTo>
                  <a:lnTo>
                    <a:pt x="67" y="1949"/>
                  </a:lnTo>
                  <a:lnTo>
                    <a:pt x="1420" y="1949"/>
                  </a:lnTo>
                  <a:lnTo>
                    <a:pt x="1420" y="262"/>
                  </a:lnTo>
                  <a:lnTo>
                    <a:pt x="1486" y="262"/>
                  </a:lnTo>
                  <a:lnTo>
                    <a:pt x="1486" y="210"/>
                  </a:lnTo>
                  <a:lnTo>
                    <a:pt x="811" y="2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29" name="Freeform 32"/>
            <p:cNvSpPr>
              <a:spLocks/>
            </p:cNvSpPr>
            <p:nvPr/>
          </p:nvSpPr>
          <p:spPr bwMode="auto">
            <a:xfrm flipH="1">
              <a:off x="2628417" y="6187617"/>
              <a:ext cx="683166" cy="804228"/>
            </a:xfrm>
            <a:custGeom>
              <a:avLst/>
              <a:gdLst>
                <a:gd name="T0" fmla="*/ 701 w 701"/>
                <a:gd name="T1" fmla="*/ 810 h 810"/>
                <a:gd name="T2" fmla="*/ 701 w 701"/>
                <a:gd name="T3" fmla="*/ 139 h 810"/>
                <a:gd name="T4" fmla="*/ 531 w 701"/>
                <a:gd name="T5" fmla="*/ 139 h 810"/>
                <a:gd name="T6" fmla="*/ 531 w 701"/>
                <a:gd name="T7" fmla="*/ 0 h 810"/>
                <a:gd name="T8" fmla="*/ 189 w 701"/>
                <a:gd name="T9" fmla="*/ 0 h 810"/>
                <a:gd name="T10" fmla="*/ 189 w 701"/>
                <a:gd name="T11" fmla="*/ 139 h 810"/>
                <a:gd name="T12" fmla="*/ 0 w 701"/>
                <a:gd name="T13" fmla="*/ 139 h 810"/>
                <a:gd name="T14" fmla="*/ 0 w 701"/>
                <a:gd name="T15" fmla="*/ 172 h 810"/>
                <a:gd name="T16" fmla="*/ 45 w 701"/>
                <a:gd name="T17" fmla="*/ 172 h 810"/>
                <a:gd name="T18" fmla="*/ 45 w 701"/>
                <a:gd name="T19" fmla="*/ 810 h 810"/>
                <a:gd name="T20" fmla="*/ 701 w 701"/>
                <a:gd name="T21"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1" h="810">
                  <a:moveTo>
                    <a:pt x="701" y="810"/>
                  </a:moveTo>
                  <a:lnTo>
                    <a:pt x="701" y="139"/>
                  </a:lnTo>
                  <a:lnTo>
                    <a:pt x="531" y="139"/>
                  </a:lnTo>
                  <a:lnTo>
                    <a:pt x="531" y="0"/>
                  </a:lnTo>
                  <a:lnTo>
                    <a:pt x="189" y="0"/>
                  </a:lnTo>
                  <a:lnTo>
                    <a:pt x="189" y="139"/>
                  </a:lnTo>
                  <a:lnTo>
                    <a:pt x="0" y="139"/>
                  </a:lnTo>
                  <a:lnTo>
                    <a:pt x="0" y="172"/>
                  </a:lnTo>
                  <a:lnTo>
                    <a:pt x="45" y="172"/>
                  </a:lnTo>
                  <a:lnTo>
                    <a:pt x="45" y="810"/>
                  </a:lnTo>
                  <a:lnTo>
                    <a:pt x="701" y="810"/>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30" name="Oval 129"/>
            <p:cNvSpPr/>
            <p:nvPr/>
          </p:nvSpPr>
          <p:spPr bwMode="auto">
            <a:xfrm>
              <a:off x="1337240" y="5493475"/>
              <a:ext cx="1146688" cy="104957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nvGrpSpPr>
            <p:cNvPr id="131" name="Group 130"/>
            <p:cNvGrpSpPr/>
            <p:nvPr/>
          </p:nvGrpSpPr>
          <p:grpSpPr>
            <a:xfrm>
              <a:off x="1556145" y="5616251"/>
              <a:ext cx="701405" cy="781056"/>
              <a:chOff x="11160117" y="5295000"/>
              <a:chExt cx="701405" cy="781056"/>
            </a:xfrm>
          </p:grpSpPr>
          <p:sp>
            <p:nvSpPr>
              <p:cNvPr id="134" name="Rectangle 133"/>
              <p:cNvSpPr/>
              <p:nvPr/>
            </p:nvSpPr>
            <p:spPr bwMode="auto">
              <a:xfrm>
                <a:off x="11176000" y="5401735"/>
                <a:ext cx="258233" cy="9313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nvGrpSpPr>
              <p:cNvPr id="135" name="Group 134"/>
              <p:cNvGrpSpPr/>
              <p:nvPr/>
            </p:nvGrpSpPr>
            <p:grpSpPr>
              <a:xfrm>
                <a:off x="11160117" y="5295000"/>
                <a:ext cx="701405" cy="781056"/>
                <a:chOff x="10968488" y="5263514"/>
                <a:chExt cx="729678" cy="812541"/>
              </a:xfrm>
            </p:grpSpPr>
            <p:sp>
              <p:nvSpPr>
                <p:cNvPr id="136" name="Freeform 135"/>
                <p:cNvSpPr/>
                <p:nvPr/>
              </p:nvSpPr>
              <p:spPr bwMode="auto">
                <a:xfrm flipH="1">
                  <a:off x="11328258" y="5383570"/>
                  <a:ext cx="369908" cy="692485"/>
                </a:xfrm>
                <a:custGeom>
                  <a:avLst/>
                  <a:gdLst>
                    <a:gd name="connsiteX0" fmla="*/ 0 w 369908"/>
                    <a:gd name="connsiteY0" fmla="*/ 0 h 692485"/>
                    <a:gd name="connsiteX1" fmla="*/ 0 w 369908"/>
                    <a:gd name="connsiteY1" fmla="*/ 595045 h 692485"/>
                    <a:gd name="connsiteX2" fmla="*/ 7658 w 369908"/>
                    <a:gd name="connsiteY2" fmla="*/ 625484 h 692485"/>
                    <a:gd name="connsiteX3" fmla="*/ 29620 w 369908"/>
                    <a:gd name="connsiteY3" fmla="*/ 653831 h 692485"/>
                    <a:gd name="connsiteX4" fmla="*/ 94679 w 369908"/>
                    <a:gd name="connsiteY4" fmla="*/ 692485 h 692485"/>
                    <a:gd name="connsiteX5" fmla="*/ 369908 w 369908"/>
                    <a:gd name="connsiteY5" fmla="*/ 692485 h 692485"/>
                    <a:gd name="connsiteX6" fmla="*/ 369908 w 369908"/>
                    <a:gd name="connsiteY6" fmla="*/ 87100 h 692485"/>
                    <a:gd name="connsiteX7" fmla="*/ 263536 w 369908"/>
                    <a:gd name="connsiteY7" fmla="*/ 82505 h 692485"/>
                    <a:gd name="connsiteX8" fmla="*/ 21526 w 369908"/>
                    <a:gd name="connsiteY8" fmla="*/ 19813 h 6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908" h="692485">
                      <a:moveTo>
                        <a:pt x="0" y="0"/>
                      </a:moveTo>
                      <a:lnTo>
                        <a:pt x="0" y="595045"/>
                      </a:lnTo>
                      <a:cubicBezTo>
                        <a:pt x="0" y="605473"/>
                        <a:pt x="2636" y="615654"/>
                        <a:pt x="7658" y="625484"/>
                      </a:cubicBezTo>
                      <a:cubicBezTo>
                        <a:pt x="12679" y="635315"/>
                        <a:pt x="20084" y="644798"/>
                        <a:pt x="29620" y="653831"/>
                      </a:cubicBezTo>
                      <a:lnTo>
                        <a:pt x="94679" y="692485"/>
                      </a:lnTo>
                      <a:lnTo>
                        <a:pt x="369908" y="692485"/>
                      </a:lnTo>
                      <a:lnTo>
                        <a:pt x="369908" y="87100"/>
                      </a:lnTo>
                      <a:lnTo>
                        <a:pt x="263536" y="82505"/>
                      </a:lnTo>
                      <a:cubicBezTo>
                        <a:pt x="154245" y="72793"/>
                        <a:pt x="65680" y="49640"/>
                        <a:pt x="21526" y="19813"/>
                      </a:cubicBezTo>
                      <a:close/>
                    </a:path>
                  </a:pathLst>
                </a:custGeom>
                <a:solidFill>
                  <a:srgbClr val="3999C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137" name="Freeform 136"/>
                <p:cNvSpPr/>
                <p:nvPr/>
              </p:nvSpPr>
              <p:spPr bwMode="auto">
                <a:xfrm>
                  <a:off x="10968488" y="5383570"/>
                  <a:ext cx="369908" cy="692485"/>
                </a:xfrm>
                <a:custGeom>
                  <a:avLst/>
                  <a:gdLst>
                    <a:gd name="connsiteX0" fmla="*/ 0 w 369908"/>
                    <a:gd name="connsiteY0" fmla="*/ 0 h 692485"/>
                    <a:gd name="connsiteX1" fmla="*/ 21526 w 369908"/>
                    <a:gd name="connsiteY1" fmla="*/ 19813 h 692485"/>
                    <a:gd name="connsiteX2" fmla="*/ 263536 w 369908"/>
                    <a:gd name="connsiteY2" fmla="*/ 82505 h 692485"/>
                    <a:gd name="connsiteX3" fmla="*/ 369908 w 369908"/>
                    <a:gd name="connsiteY3" fmla="*/ 87100 h 692485"/>
                    <a:gd name="connsiteX4" fmla="*/ 369908 w 369908"/>
                    <a:gd name="connsiteY4" fmla="*/ 692485 h 692485"/>
                    <a:gd name="connsiteX5" fmla="*/ 94680 w 369908"/>
                    <a:gd name="connsiteY5" fmla="*/ 692485 h 692485"/>
                    <a:gd name="connsiteX6" fmla="*/ 29620 w 369908"/>
                    <a:gd name="connsiteY6" fmla="*/ 653831 h 692485"/>
                    <a:gd name="connsiteX7" fmla="*/ 7658 w 369908"/>
                    <a:gd name="connsiteY7" fmla="*/ 625484 h 692485"/>
                    <a:gd name="connsiteX8" fmla="*/ 0 w 369908"/>
                    <a:gd name="connsiteY8" fmla="*/ 595045 h 69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908" h="692485">
                      <a:moveTo>
                        <a:pt x="0" y="0"/>
                      </a:moveTo>
                      <a:lnTo>
                        <a:pt x="21526" y="19813"/>
                      </a:lnTo>
                      <a:cubicBezTo>
                        <a:pt x="65680" y="49640"/>
                        <a:pt x="154245" y="72793"/>
                        <a:pt x="263536" y="82505"/>
                      </a:cubicBezTo>
                      <a:lnTo>
                        <a:pt x="369908" y="87100"/>
                      </a:lnTo>
                      <a:lnTo>
                        <a:pt x="369908" y="692485"/>
                      </a:lnTo>
                      <a:lnTo>
                        <a:pt x="94680" y="692485"/>
                      </a:lnTo>
                      <a:lnTo>
                        <a:pt x="29620" y="653831"/>
                      </a:lnTo>
                      <a:cubicBezTo>
                        <a:pt x="20084" y="644798"/>
                        <a:pt x="12679" y="635315"/>
                        <a:pt x="7658" y="625484"/>
                      </a:cubicBezTo>
                      <a:cubicBezTo>
                        <a:pt x="2636" y="615654"/>
                        <a:pt x="0" y="605473"/>
                        <a:pt x="0" y="595045"/>
                      </a:cubicBezTo>
                      <a:close/>
                    </a:path>
                  </a:pathLst>
                </a:custGeom>
                <a:solidFill>
                  <a:srgbClr val="3999C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auto" latinLnBrk="0" hangingPunct="1">
                    <a:lnSpc>
                      <a:spcPct val="90000"/>
                    </a:lnSpc>
                    <a:spcBef>
                      <a:spcPts val="0"/>
                    </a:spcBef>
                    <a:spcAft>
                      <a:spcPts val="0"/>
                    </a:spcAft>
                    <a:buClrTx/>
                    <a:buSzTx/>
                    <a:buFontTx/>
                    <a:buNone/>
                    <a:tabLst/>
                    <a:defRPr/>
                  </a:pPr>
                  <a:endParaRPr kumimoji="0" lang="en-US" sz="117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itchFamily="34" charset="0"/>
                  </a:endParaRPr>
                </a:p>
              </p:txBody>
            </p:sp>
            <p:grpSp>
              <p:nvGrpSpPr>
                <p:cNvPr id="138" name="Group 137"/>
                <p:cNvGrpSpPr/>
                <p:nvPr/>
              </p:nvGrpSpPr>
              <p:grpSpPr>
                <a:xfrm>
                  <a:off x="10983412" y="5263514"/>
                  <a:ext cx="692090" cy="163647"/>
                  <a:chOff x="10983412" y="5263514"/>
                  <a:chExt cx="692090" cy="163647"/>
                </a:xfrm>
              </p:grpSpPr>
              <p:sp>
                <p:nvSpPr>
                  <p:cNvPr id="139" name="Freeform 138"/>
                  <p:cNvSpPr/>
                  <p:nvPr/>
                </p:nvSpPr>
                <p:spPr bwMode="auto">
                  <a:xfrm>
                    <a:off x="10983412" y="5263514"/>
                    <a:ext cx="692090" cy="125079"/>
                  </a:xfrm>
                  <a:custGeom>
                    <a:avLst/>
                    <a:gdLst>
                      <a:gd name="connsiteX0" fmla="*/ 228053 w 456106"/>
                      <a:gd name="connsiteY0" fmla="*/ 0 h 82431"/>
                      <a:gd name="connsiteX1" fmla="*/ 456106 w 456106"/>
                      <a:gd name="connsiteY1" fmla="*/ 53924 h 82431"/>
                      <a:gd name="connsiteX2" fmla="*/ 438184 w 456106"/>
                      <a:gd name="connsiteY2" fmla="*/ 74914 h 82431"/>
                      <a:gd name="connsiteX3" fmla="*/ 416751 w 456106"/>
                      <a:gd name="connsiteY3" fmla="*/ 82431 h 82431"/>
                      <a:gd name="connsiteX4" fmla="*/ 389311 w 456106"/>
                      <a:gd name="connsiteY4" fmla="*/ 72807 h 82431"/>
                      <a:gd name="connsiteX5" fmla="*/ 228053 w 456106"/>
                      <a:gd name="connsiteY5" fmla="*/ 57013 h 82431"/>
                      <a:gd name="connsiteX6" fmla="*/ 66795 w 456106"/>
                      <a:gd name="connsiteY6" fmla="*/ 72807 h 82431"/>
                      <a:gd name="connsiteX7" fmla="*/ 39355 w 456106"/>
                      <a:gd name="connsiteY7" fmla="*/ 82431 h 82431"/>
                      <a:gd name="connsiteX8" fmla="*/ 17922 w 456106"/>
                      <a:gd name="connsiteY8" fmla="*/ 74914 h 82431"/>
                      <a:gd name="connsiteX9" fmla="*/ 0 w 456106"/>
                      <a:gd name="connsiteY9" fmla="*/ 53924 h 82431"/>
                      <a:gd name="connsiteX10" fmla="*/ 228053 w 456106"/>
                      <a:gd name="connsiteY10" fmla="*/ 0 h 8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106" h="82431">
                        <a:moveTo>
                          <a:pt x="228053" y="0"/>
                        </a:moveTo>
                        <a:cubicBezTo>
                          <a:pt x="354003" y="0"/>
                          <a:pt x="456106" y="24143"/>
                          <a:pt x="456106" y="53924"/>
                        </a:cubicBezTo>
                        <a:cubicBezTo>
                          <a:pt x="456106" y="61370"/>
                          <a:pt x="449725" y="68462"/>
                          <a:pt x="438184" y="74914"/>
                        </a:cubicBezTo>
                        <a:lnTo>
                          <a:pt x="416751" y="82431"/>
                        </a:lnTo>
                        <a:lnTo>
                          <a:pt x="389311" y="72807"/>
                        </a:lnTo>
                        <a:cubicBezTo>
                          <a:pt x="348042" y="63049"/>
                          <a:pt x="291028" y="57013"/>
                          <a:pt x="228053" y="57013"/>
                        </a:cubicBezTo>
                        <a:cubicBezTo>
                          <a:pt x="165078" y="57013"/>
                          <a:pt x="108065" y="63049"/>
                          <a:pt x="66795" y="72807"/>
                        </a:cubicBezTo>
                        <a:lnTo>
                          <a:pt x="39355" y="82431"/>
                        </a:lnTo>
                        <a:lnTo>
                          <a:pt x="17922" y="74914"/>
                        </a:lnTo>
                        <a:cubicBezTo>
                          <a:pt x="6381" y="68462"/>
                          <a:pt x="0" y="61370"/>
                          <a:pt x="0" y="53924"/>
                        </a:cubicBezTo>
                        <a:cubicBezTo>
                          <a:pt x="0" y="24143"/>
                          <a:pt x="102103" y="0"/>
                          <a:pt x="228053" y="0"/>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sp>
                <p:nvSpPr>
                  <p:cNvPr id="140" name="Freeform 139"/>
                  <p:cNvSpPr/>
                  <p:nvPr/>
                </p:nvSpPr>
                <p:spPr bwMode="auto">
                  <a:xfrm>
                    <a:off x="11043128" y="5350024"/>
                    <a:ext cx="572655" cy="77137"/>
                  </a:xfrm>
                  <a:custGeom>
                    <a:avLst/>
                    <a:gdLst>
                      <a:gd name="connsiteX0" fmla="*/ 378301 w 756602"/>
                      <a:gd name="connsiteY0" fmla="*/ 0 h 123146"/>
                      <a:gd name="connsiteX1" fmla="*/ 701590 w 756602"/>
                      <a:gd name="connsiteY1" fmla="*/ 38261 h 123146"/>
                      <a:gd name="connsiteX2" fmla="*/ 756602 w 756602"/>
                      <a:gd name="connsiteY2" fmla="*/ 61573 h 123146"/>
                      <a:gd name="connsiteX3" fmla="*/ 701590 w 756602"/>
                      <a:gd name="connsiteY3" fmla="*/ 84886 h 123146"/>
                      <a:gd name="connsiteX4" fmla="*/ 378301 w 756602"/>
                      <a:gd name="connsiteY4" fmla="*/ 123146 h 123146"/>
                      <a:gd name="connsiteX5" fmla="*/ 55012 w 756602"/>
                      <a:gd name="connsiteY5" fmla="*/ 84886 h 123146"/>
                      <a:gd name="connsiteX6" fmla="*/ 0 w 756602"/>
                      <a:gd name="connsiteY6" fmla="*/ 61573 h 123146"/>
                      <a:gd name="connsiteX7" fmla="*/ 55012 w 756602"/>
                      <a:gd name="connsiteY7" fmla="*/ 38261 h 123146"/>
                      <a:gd name="connsiteX8" fmla="*/ 378301 w 756602"/>
                      <a:gd name="connsiteY8" fmla="*/ 0 h 12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602" h="123146">
                        <a:moveTo>
                          <a:pt x="378301" y="0"/>
                        </a:moveTo>
                        <a:cubicBezTo>
                          <a:pt x="504554" y="0"/>
                          <a:pt x="618854" y="14622"/>
                          <a:pt x="701590" y="38261"/>
                        </a:cubicBezTo>
                        <a:lnTo>
                          <a:pt x="756602" y="61573"/>
                        </a:lnTo>
                        <a:lnTo>
                          <a:pt x="701590" y="84886"/>
                        </a:lnTo>
                        <a:cubicBezTo>
                          <a:pt x="618854" y="108525"/>
                          <a:pt x="504554" y="123146"/>
                          <a:pt x="378301" y="123146"/>
                        </a:cubicBezTo>
                        <a:cubicBezTo>
                          <a:pt x="252049" y="123146"/>
                          <a:pt x="137749" y="108525"/>
                          <a:pt x="55012" y="84886"/>
                        </a:cubicBezTo>
                        <a:lnTo>
                          <a:pt x="0" y="61573"/>
                        </a:lnTo>
                        <a:lnTo>
                          <a:pt x="55012" y="38261"/>
                        </a:lnTo>
                        <a:cubicBezTo>
                          <a:pt x="137749" y="14622"/>
                          <a:pt x="252049" y="0"/>
                          <a:pt x="378301" y="0"/>
                        </a:cubicBezTo>
                        <a:close/>
                      </a:path>
                    </a:pathLst>
                  </a:cu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grpSp>
        </p:grpSp>
        <p:sp>
          <p:nvSpPr>
            <p:cNvPr id="132" name="Rectangle 131"/>
            <p:cNvSpPr/>
            <p:nvPr/>
          </p:nvSpPr>
          <p:spPr bwMode="auto">
            <a:xfrm>
              <a:off x="1623124" y="6655488"/>
              <a:ext cx="310011" cy="336357"/>
            </a:xfrm>
            <a:prstGeom prst="rect">
              <a:avLst/>
            </a:prstGeom>
            <a:solidFill>
              <a:srgbClr val="002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sp>
          <p:nvSpPr>
            <p:cNvPr id="133" name="Rectangle 132"/>
            <p:cNvSpPr/>
            <p:nvPr/>
          </p:nvSpPr>
          <p:spPr bwMode="auto">
            <a:xfrm>
              <a:off x="1986482" y="6655488"/>
              <a:ext cx="310011" cy="336357"/>
            </a:xfrm>
            <a:prstGeom prst="rect">
              <a:avLst/>
            </a:prstGeom>
            <a:solidFill>
              <a:srgbClr val="002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IN" sz="1961" i="0" u="none" strike="noStrike" kern="0" cap="none" spc="0" normalizeH="0" baseline="0" noProof="0" dirty="0">
                <a:ln>
                  <a:noFill/>
                </a:ln>
                <a:solidFill>
                  <a:srgbClr val="FFFFFF"/>
                </a:solidFill>
                <a:effectLst/>
                <a:uLnTx/>
                <a:uFillTx/>
                <a:latin typeface="Segoe UI" panose="020B0502040204020203" pitchFamily="34" charset="0"/>
                <a:ea typeface="Segoe UI" pitchFamily="34" charset="0"/>
                <a:cs typeface="Segoe UI" pitchFamily="34" charset="0"/>
              </a:endParaRPr>
            </a:p>
          </p:txBody>
        </p:sp>
      </p:grpSp>
      <p:grpSp>
        <p:nvGrpSpPr>
          <p:cNvPr id="141" name="Group 140"/>
          <p:cNvGrpSpPr/>
          <p:nvPr/>
        </p:nvGrpSpPr>
        <p:grpSpPr>
          <a:xfrm>
            <a:off x="44677" y="3810713"/>
            <a:ext cx="7768239" cy="2993766"/>
            <a:chOff x="45573" y="3886629"/>
            <a:chExt cx="7924008" cy="3053797"/>
          </a:xfrm>
        </p:grpSpPr>
        <p:sp>
          <p:nvSpPr>
            <p:cNvPr id="142" name="Freeform 13"/>
            <p:cNvSpPr>
              <a:spLocks/>
            </p:cNvSpPr>
            <p:nvPr/>
          </p:nvSpPr>
          <p:spPr bwMode="auto">
            <a:xfrm>
              <a:off x="5793068" y="6092609"/>
              <a:ext cx="105730"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43" name="Freeform 23"/>
            <p:cNvSpPr>
              <a:spLocks/>
            </p:cNvSpPr>
            <p:nvPr/>
          </p:nvSpPr>
          <p:spPr bwMode="auto">
            <a:xfrm>
              <a:off x="5268011" y="6092609"/>
              <a:ext cx="105730"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75000"/>
                <a:lumOff val="25000"/>
                <a:alpha val="11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44" name="Freeform 7"/>
            <p:cNvSpPr>
              <a:spLocks/>
            </p:cNvSpPr>
            <p:nvPr/>
          </p:nvSpPr>
          <p:spPr bwMode="auto">
            <a:xfrm>
              <a:off x="6291606" y="5706171"/>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45" name="Freeform 13"/>
            <p:cNvSpPr>
              <a:spLocks/>
            </p:cNvSpPr>
            <p:nvPr/>
          </p:nvSpPr>
          <p:spPr bwMode="auto">
            <a:xfrm>
              <a:off x="5793068" y="5706171"/>
              <a:ext cx="105730"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46" name="Freeform 23"/>
            <p:cNvSpPr>
              <a:spLocks/>
            </p:cNvSpPr>
            <p:nvPr/>
          </p:nvSpPr>
          <p:spPr bwMode="auto">
            <a:xfrm>
              <a:off x="5268011" y="5706171"/>
              <a:ext cx="105730"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75000"/>
                <a:lumOff val="25000"/>
                <a:alpha val="11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47" name="Freeform 7"/>
            <p:cNvSpPr>
              <a:spLocks/>
            </p:cNvSpPr>
            <p:nvPr/>
          </p:nvSpPr>
          <p:spPr bwMode="auto">
            <a:xfrm>
              <a:off x="6291606" y="6120871"/>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48" name="Freeform 21"/>
            <p:cNvSpPr>
              <a:spLocks noEditPoints="1"/>
            </p:cNvSpPr>
            <p:nvPr/>
          </p:nvSpPr>
          <p:spPr bwMode="auto">
            <a:xfrm>
              <a:off x="895867" y="5587605"/>
              <a:ext cx="226766"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rgbClr val="000000">
                <a:lumMod val="75000"/>
                <a:lumOff val="25000"/>
                <a:alpha val="26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nvGrpSpPr>
            <p:cNvPr id="149" name="Group 11"/>
            <p:cNvGrpSpPr/>
            <p:nvPr/>
          </p:nvGrpSpPr>
          <p:grpSpPr>
            <a:xfrm>
              <a:off x="3565035" y="5267317"/>
              <a:ext cx="1381857" cy="328252"/>
              <a:chOff x="9892209" y="6083646"/>
              <a:chExt cx="2689484" cy="651406"/>
            </a:xfrm>
            <a:solidFill>
              <a:srgbClr val="00188F">
                <a:alpha val="43000"/>
              </a:srgbClr>
            </a:solidFill>
          </p:grpSpPr>
          <p:grpSp>
            <p:nvGrpSpPr>
              <p:cNvPr id="204" name="Group 735"/>
              <p:cNvGrpSpPr/>
              <p:nvPr/>
            </p:nvGrpSpPr>
            <p:grpSpPr>
              <a:xfrm>
                <a:off x="9892209" y="6086602"/>
                <a:ext cx="475796" cy="642528"/>
                <a:chOff x="7011958" y="-48945"/>
                <a:chExt cx="557213" cy="752475"/>
              </a:xfrm>
              <a:grpFill/>
            </p:grpSpPr>
            <p:sp>
              <p:nvSpPr>
                <p:cNvPr id="21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sp>
              <p:nvSpPr>
                <p:cNvPr id="21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grpSp>
          <p:grpSp>
            <p:nvGrpSpPr>
              <p:cNvPr id="205" name="Group 2"/>
              <p:cNvGrpSpPr/>
              <p:nvPr/>
            </p:nvGrpSpPr>
            <p:grpSpPr>
              <a:xfrm>
                <a:off x="10418902" y="6083646"/>
                <a:ext cx="2162791" cy="651406"/>
                <a:chOff x="10418902" y="6083646"/>
                <a:chExt cx="2162791" cy="651406"/>
              </a:xfrm>
              <a:grpFill/>
            </p:grpSpPr>
            <p:grpSp>
              <p:nvGrpSpPr>
                <p:cNvPr id="206" name="Group 684"/>
                <p:cNvGrpSpPr/>
                <p:nvPr/>
              </p:nvGrpSpPr>
              <p:grpSpPr>
                <a:xfrm>
                  <a:off x="10418902" y="6083646"/>
                  <a:ext cx="1633801" cy="651406"/>
                  <a:chOff x="1868562" y="5965071"/>
                  <a:chExt cx="1633801" cy="651406"/>
                </a:xfrm>
                <a:grpFill/>
              </p:grpSpPr>
              <p:sp>
                <p:nvSpPr>
                  <p:cNvPr id="208" name="Freeform 17"/>
                  <p:cNvSpPr>
                    <a:spLocks/>
                  </p:cNvSpPr>
                  <p:nvPr/>
                </p:nvSpPr>
                <p:spPr bwMode="auto">
                  <a:xfrm>
                    <a:off x="2793679" y="5972932"/>
                    <a:ext cx="220130" cy="605358"/>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IN"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sp>
                <p:nvSpPr>
                  <p:cNvPr id="209" name="Freeform 18"/>
                  <p:cNvSpPr>
                    <a:spLocks noEditPoints="1"/>
                  </p:cNvSpPr>
                  <p:nvPr/>
                </p:nvSpPr>
                <p:spPr bwMode="auto">
                  <a:xfrm>
                    <a:off x="3072211" y="5965071"/>
                    <a:ext cx="430152" cy="651406"/>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IN"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sp>
                <p:nvSpPr>
                  <p:cNvPr id="210" name="Freeform 18"/>
                  <p:cNvSpPr>
                    <a:spLocks noEditPoints="1"/>
                  </p:cNvSpPr>
                  <p:nvPr/>
                </p:nvSpPr>
                <p:spPr bwMode="auto">
                  <a:xfrm>
                    <a:off x="2325762" y="5965071"/>
                    <a:ext cx="430152" cy="651406"/>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IN"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sp>
                <p:nvSpPr>
                  <p:cNvPr id="211" name="Freeform 18"/>
                  <p:cNvSpPr>
                    <a:spLocks noEditPoints="1"/>
                  </p:cNvSpPr>
                  <p:nvPr/>
                </p:nvSpPr>
                <p:spPr bwMode="auto">
                  <a:xfrm>
                    <a:off x="1868562" y="5965071"/>
                    <a:ext cx="430152" cy="651406"/>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IN"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grpSp>
            <p:sp>
              <p:nvSpPr>
                <p:cNvPr id="207" name="Freeform 21"/>
                <p:cNvSpPr>
                  <a:spLocks noEditPoints="1"/>
                </p:cNvSpPr>
                <p:nvPr/>
              </p:nvSpPr>
              <p:spPr bwMode="auto">
                <a:xfrm>
                  <a:off x="12098485" y="6088321"/>
                  <a:ext cx="483208" cy="634416"/>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1078" b="0" i="0" u="none" strike="noStrike" kern="0" cap="none" spc="0" normalizeH="0" baseline="0" noProof="0" dirty="0">
                    <a:ln>
                      <a:noFill/>
                    </a:ln>
                    <a:solidFill>
                      <a:srgbClr val="68217A">
                        <a:lumMod val="40000"/>
                        <a:lumOff val="60000"/>
                      </a:srgbClr>
                    </a:solidFill>
                    <a:effectLst/>
                    <a:uLnTx/>
                    <a:uFillTx/>
                    <a:latin typeface="Segoe UI" panose="020B0502040204020203" pitchFamily="34" charset="0"/>
                    <a:ea typeface="MS PGothic" charset="0"/>
                  </a:endParaRPr>
                </a:p>
              </p:txBody>
            </p:sp>
          </p:grpSp>
        </p:grpSp>
        <p:sp>
          <p:nvSpPr>
            <p:cNvPr id="150" name="Freeform 21"/>
            <p:cNvSpPr>
              <a:spLocks noEditPoints="1"/>
            </p:cNvSpPr>
            <p:nvPr/>
          </p:nvSpPr>
          <p:spPr bwMode="auto">
            <a:xfrm>
              <a:off x="3886065" y="6139057"/>
              <a:ext cx="204806"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rgbClr val="000000">
                <a:lumMod val="75000"/>
                <a:lumOff val="25000"/>
                <a:alpha val="22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1" name="Freeform 16"/>
            <p:cNvSpPr>
              <a:spLocks noEditPoints="1"/>
            </p:cNvSpPr>
            <p:nvPr/>
          </p:nvSpPr>
          <p:spPr bwMode="auto">
            <a:xfrm>
              <a:off x="588838" y="5588459"/>
              <a:ext cx="197225"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000000">
                <a:lumMod val="75000"/>
                <a:lumOff val="25000"/>
                <a:alpha val="26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2" name="Freeform 16"/>
            <p:cNvSpPr>
              <a:spLocks noEditPoints="1"/>
            </p:cNvSpPr>
            <p:nvPr/>
          </p:nvSpPr>
          <p:spPr bwMode="auto">
            <a:xfrm>
              <a:off x="45573" y="5588459"/>
              <a:ext cx="197225"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000000">
                <a:lumMod val="75000"/>
                <a:lumOff val="25000"/>
                <a:alpha val="26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3" name="Freeform 5"/>
            <p:cNvSpPr>
              <a:spLocks/>
            </p:cNvSpPr>
            <p:nvPr/>
          </p:nvSpPr>
          <p:spPr bwMode="auto">
            <a:xfrm>
              <a:off x="405562" y="5612270"/>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0000">
                <a:lumMod val="75000"/>
                <a:lumOff val="25000"/>
                <a:alpha val="26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nvGrpSpPr>
            <p:cNvPr id="154" name="Group 746"/>
            <p:cNvGrpSpPr/>
            <p:nvPr/>
          </p:nvGrpSpPr>
          <p:grpSpPr>
            <a:xfrm>
              <a:off x="7697112" y="6553958"/>
              <a:ext cx="272469" cy="360869"/>
              <a:chOff x="7011958" y="-48945"/>
              <a:chExt cx="557213" cy="752475"/>
            </a:xfrm>
            <a:solidFill>
              <a:srgbClr val="000000">
                <a:lumMod val="75000"/>
                <a:lumOff val="25000"/>
                <a:alpha val="5000"/>
              </a:srgbClr>
            </a:solidFill>
          </p:grpSpPr>
          <p:sp>
            <p:nvSpPr>
              <p:cNvPr id="20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20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sp>
          <p:nvSpPr>
            <p:cNvPr id="155" name="Freeform 19"/>
            <p:cNvSpPr>
              <a:spLocks/>
            </p:cNvSpPr>
            <p:nvPr/>
          </p:nvSpPr>
          <p:spPr bwMode="auto">
            <a:xfrm>
              <a:off x="7406033" y="6556118"/>
              <a:ext cx="134026"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rgbClr val="000000">
                <a:lumMod val="75000"/>
                <a:lumOff val="25000"/>
                <a:alpha val="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6" name="Freeform 7"/>
            <p:cNvSpPr>
              <a:spLocks/>
            </p:cNvSpPr>
            <p:nvPr/>
          </p:nvSpPr>
          <p:spPr bwMode="auto">
            <a:xfrm>
              <a:off x="6919331" y="6556118"/>
              <a:ext cx="131448"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75000"/>
                <a:lumOff val="25000"/>
                <a:alpha val="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7" name="Freeform 8"/>
            <p:cNvSpPr>
              <a:spLocks/>
            </p:cNvSpPr>
            <p:nvPr/>
          </p:nvSpPr>
          <p:spPr bwMode="auto">
            <a:xfrm>
              <a:off x="6615009" y="6556116"/>
              <a:ext cx="12887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8" name="Freeform 23"/>
            <p:cNvSpPr>
              <a:spLocks/>
            </p:cNvSpPr>
            <p:nvPr/>
          </p:nvSpPr>
          <p:spPr bwMode="auto">
            <a:xfrm>
              <a:off x="5812357" y="6556118"/>
              <a:ext cx="134026"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59" name="Freeform 24"/>
            <p:cNvSpPr>
              <a:spLocks/>
            </p:cNvSpPr>
            <p:nvPr/>
          </p:nvSpPr>
          <p:spPr bwMode="auto">
            <a:xfrm>
              <a:off x="5501312" y="6556118"/>
              <a:ext cx="134026"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60" name="Freeform 17"/>
            <p:cNvSpPr>
              <a:spLocks/>
            </p:cNvSpPr>
            <p:nvPr/>
          </p:nvSpPr>
          <p:spPr bwMode="auto">
            <a:xfrm>
              <a:off x="5196991" y="6556116"/>
              <a:ext cx="12887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0000">
                <a:lumMod val="75000"/>
                <a:lumOff val="25000"/>
                <a:alpha val="11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61" name="Freeform 18"/>
            <p:cNvSpPr>
              <a:spLocks noEditPoints="1"/>
            </p:cNvSpPr>
            <p:nvPr/>
          </p:nvSpPr>
          <p:spPr bwMode="auto">
            <a:xfrm>
              <a:off x="4734680" y="6549981"/>
              <a:ext cx="250007"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rgbClr val="000000">
                <a:lumMod val="75000"/>
                <a:lumOff val="25000"/>
                <a:alpha val="1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62" name="Freeform 20"/>
            <p:cNvSpPr>
              <a:spLocks noEditPoints="1"/>
            </p:cNvSpPr>
            <p:nvPr/>
          </p:nvSpPr>
          <p:spPr bwMode="auto">
            <a:xfrm>
              <a:off x="4272369" y="6549981"/>
              <a:ext cx="250007"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rgbClr val="000000">
                <a:lumMod val="75000"/>
                <a:lumOff val="25000"/>
                <a:alpha val="1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nvGrpSpPr>
            <p:cNvPr id="163" name="Group 740"/>
            <p:cNvGrpSpPr/>
            <p:nvPr/>
          </p:nvGrpSpPr>
          <p:grpSpPr>
            <a:xfrm>
              <a:off x="6123403" y="6553958"/>
              <a:ext cx="272469" cy="360869"/>
              <a:chOff x="7011958" y="-48945"/>
              <a:chExt cx="557213" cy="752475"/>
            </a:xfrm>
            <a:solidFill>
              <a:srgbClr val="000000">
                <a:lumMod val="50000"/>
                <a:lumOff val="50000"/>
                <a:alpha val="10000"/>
              </a:srgbClr>
            </a:solidFill>
          </p:grpSpPr>
          <p:sp>
            <p:nvSpPr>
              <p:cNvPr id="20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20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sp>
          <p:nvSpPr>
            <p:cNvPr id="164" name="Freeform 21"/>
            <p:cNvSpPr>
              <a:spLocks noEditPoints="1"/>
            </p:cNvSpPr>
            <p:nvPr/>
          </p:nvSpPr>
          <p:spPr bwMode="auto">
            <a:xfrm>
              <a:off x="3565983" y="6553958"/>
              <a:ext cx="300131"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rgbClr val="BA141A">
                <a:alpha val="22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nvGrpSpPr>
            <p:cNvPr id="165" name="Group 740"/>
            <p:cNvGrpSpPr/>
            <p:nvPr/>
          </p:nvGrpSpPr>
          <p:grpSpPr>
            <a:xfrm>
              <a:off x="4740578" y="6190821"/>
              <a:ext cx="272469" cy="360869"/>
              <a:chOff x="7011958" y="-48945"/>
              <a:chExt cx="557213" cy="752475"/>
            </a:xfrm>
            <a:solidFill>
              <a:srgbClr val="000000">
                <a:lumMod val="75000"/>
                <a:lumOff val="25000"/>
                <a:alpha val="15000"/>
              </a:srgbClr>
            </a:solidFill>
          </p:grpSpPr>
          <p:sp>
            <p:nvSpPr>
              <p:cNvPr id="19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sp>
          <p:nvSpPr>
            <p:cNvPr id="166" name="Freeform 7"/>
            <p:cNvSpPr>
              <a:spLocks/>
            </p:cNvSpPr>
            <p:nvPr/>
          </p:nvSpPr>
          <p:spPr bwMode="auto">
            <a:xfrm>
              <a:off x="6589319" y="6120871"/>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67" name="Freeform 7"/>
            <p:cNvSpPr>
              <a:spLocks/>
            </p:cNvSpPr>
            <p:nvPr/>
          </p:nvSpPr>
          <p:spPr bwMode="auto">
            <a:xfrm>
              <a:off x="6873559" y="6120871"/>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75000"/>
                <a:lumOff val="25000"/>
                <a:alpha val="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68" name="Freeform 8"/>
            <p:cNvSpPr>
              <a:spLocks/>
            </p:cNvSpPr>
            <p:nvPr/>
          </p:nvSpPr>
          <p:spPr bwMode="auto">
            <a:xfrm>
              <a:off x="3764452" y="5693168"/>
              <a:ext cx="101662"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000000">
                <a:lumMod val="75000"/>
                <a:lumOff val="25000"/>
                <a:alpha val="22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69" name="Freeform 13"/>
            <p:cNvSpPr>
              <a:spLocks/>
            </p:cNvSpPr>
            <p:nvPr/>
          </p:nvSpPr>
          <p:spPr bwMode="auto">
            <a:xfrm>
              <a:off x="694564" y="4686504"/>
              <a:ext cx="105730"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0" name="Freeform 23"/>
            <p:cNvSpPr>
              <a:spLocks/>
            </p:cNvSpPr>
            <p:nvPr/>
          </p:nvSpPr>
          <p:spPr bwMode="auto">
            <a:xfrm>
              <a:off x="169507" y="4686504"/>
              <a:ext cx="105730"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75000"/>
                <a:lumOff val="25000"/>
                <a:alpha val="11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1" name="Freeform 7"/>
            <p:cNvSpPr>
              <a:spLocks/>
            </p:cNvSpPr>
            <p:nvPr/>
          </p:nvSpPr>
          <p:spPr bwMode="auto">
            <a:xfrm>
              <a:off x="1193101" y="4714766"/>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2" name="Freeform 8"/>
            <p:cNvSpPr>
              <a:spLocks/>
            </p:cNvSpPr>
            <p:nvPr/>
          </p:nvSpPr>
          <p:spPr bwMode="auto">
            <a:xfrm>
              <a:off x="950238" y="3888787"/>
              <a:ext cx="12887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3" name="Freeform 23"/>
            <p:cNvSpPr>
              <a:spLocks/>
            </p:cNvSpPr>
            <p:nvPr/>
          </p:nvSpPr>
          <p:spPr bwMode="auto">
            <a:xfrm>
              <a:off x="713851" y="5150013"/>
              <a:ext cx="134026"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4" name="Freeform 24"/>
            <p:cNvSpPr>
              <a:spLocks/>
            </p:cNvSpPr>
            <p:nvPr/>
          </p:nvSpPr>
          <p:spPr bwMode="auto">
            <a:xfrm>
              <a:off x="402805" y="5150013"/>
              <a:ext cx="134026"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5" name="Freeform 17"/>
            <p:cNvSpPr>
              <a:spLocks/>
            </p:cNvSpPr>
            <p:nvPr/>
          </p:nvSpPr>
          <p:spPr bwMode="auto">
            <a:xfrm>
              <a:off x="98483" y="5150011"/>
              <a:ext cx="12887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rgbClr val="000000">
                <a:lumMod val="75000"/>
                <a:lumOff val="25000"/>
                <a:alpha val="11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nvGrpSpPr>
            <p:cNvPr id="176" name="Group 740"/>
            <p:cNvGrpSpPr/>
            <p:nvPr/>
          </p:nvGrpSpPr>
          <p:grpSpPr>
            <a:xfrm>
              <a:off x="458631" y="3886629"/>
              <a:ext cx="272469" cy="360869"/>
              <a:chOff x="7011958" y="-48945"/>
              <a:chExt cx="557213" cy="752475"/>
            </a:xfrm>
            <a:solidFill>
              <a:srgbClr val="000000">
                <a:lumMod val="50000"/>
                <a:lumOff val="50000"/>
                <a:alpha val="10000"/>
              </a:srgbClr>
            </a:solidFill>
          </p:grpSpPr>
          <p:sp>
            <p:nvSpPr>
              <p:cNvPr id="19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sp>
          <p:nvSpPr>
            <p:cNvPr id="177" name="Freeform 7"/>
            <p:cNvSpPr>
              <a:spLocks/>
            </p:cNvSpPr>
            <p:nvPr/>
          </p:nvSpPr>
          <p:spPr bwMode="auto">
            <a:xfrm>
              <a:off x="1490811" y="4714766"/>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8" name="Freeform 7"/>
            <p:cNvSpPr>
              <a:spLocks/>
            </p:cNvSpPr>
            <p:nvPr/>
          </p:nvSpPr>
          <p:spPr bwMode="auto">
            <a:xfrm>
              <a:off x="1775052" y="4714766"/>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75000"/>
                <a:lumOff val="25000"/>
                <a:alpha val="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79" name="Freeform 8"/>
            <p:cNvSpPr>
              <a:spLocks/>
            </p:cNvSpPr>
            <p:nvPr/>
          </p:nvSpPr>
          <p:spPr bwMode="auto">
            <a:xfrm>
              <a:off x="2582707" y="4785501"/>
              <a:ext cx="93586"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0" name="Freeform 16"/>
            <p:cNvSpPr>
              <a:spLocks noEditPoints="1"/>
            </p:cNvSpPr>
            <p:nvPr/>
          </p:nvSpPr>
          <p:spPr bwMode="auto">
            <a:xfrm flipH="1">
              <a:off x="2062750" y="4776323"/>
              <a:ext cx="181557"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1" name="Freeform 8"/>
            <p:cNvSpPr>
              <a:spLocks/>
            </p:cNvSpPr>
            <p:nvPr/>
          </p:nvSpPr>
          <p:spPr bwMode="auto">
            <a:xfrm>
              <a:off x="2582707" y="4429764"/>
              <a:ext cx="93586"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2" name="Freeform 16"/>
            <p:cNvSpPr>
              <a:spLocks noEditPoints="1"/>
            </p:cNvSpPr>
            <p:nvPr/>
          </p:nvSpPr>
          <p:spPr bwMode="auto">
            <a:xfrm flipH="1">
              <a:off x="2062750" y="4420586"/>
              <a:ext cx="181557"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3" name="Freeform 21"/>
            <p:cNvSpPr>
              <a:spLocks noEditPoints="1"/>
            </p:cNvSpPr>
            <p:nvPr/>
          </p:nvSpPr>
          <p:spPr bwMode="auto">
            <a:xfrm>
              <a:off x="2882020" y="4797471"/>
              <a:ext cx="188535"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4" name="Freeform 21"/>
            <p:cNvSpPr>
              <a:spLocks noEditPoints="1"/>
            </p:cNvSpPr>
            <p:nvPr/>
          </p:nvSpPr>
          <p:spPr bwMode="auto">
            <a:xfrm>
              <a:off x="2971253" y="5222167"/>
              <a:ext cx="276288"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5" name="Freeform 16"/>
            <p:cNvSpPr>
              <a:spLocks noEditPoints="1"/>
            </p:cNvSpPr>
            <p:nvPr/>
          </p:nvSpPr>
          <p:spPr bwMode="auto">
            <a:xfrm flipH="1">
              <a:off x="2609301" y="5218506"/>
              <a:ext cx="230145"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6" name="Freeform 16"/>
            <p:cNvSpPr>
              <a:spLocks noEditPoints="1"/>
            </p:cNvSpPr>
            <p:nvPr/>
          </p:nvSpPr>
          <p:spPr bwMode="auto">
            <a:xfrm flipH="1">
              <a:off x="2028254" y="5218506"/>
              <a:ext cx="230145"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7" name="Freeform 5"/>
            <p:cNvSpPr>
              <a:spLocks/>
            </p:cNvSpPr>
            <p:nvPr/>
          </p:nvSpPr>
          <p:spPr bwMode="auto">
            <a:xfrm>
              <a:off x="2389696" y="5224157"/>
              <a:ext cx="121006"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8" name="Freeform 8"/>
            <p:cNvSpPr>
              <a:spLocks/>
            </p:cNvSpPr>
            <p:nvPr/>
          </p:nvSpPr>
          <p:spPr bwMode="auto">
            <a:xfrm>
              <a:off x="2976662" y="4429764"/>
              <a:ext cx="93586"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BA141A">
                <a:alpha val="7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89" name="Freeform 7"/>
            <p:cNvSpPr>
              <a:spLocks/>
            </p:cNvSpPr>
            <p:nvPr/>
          </p:nvSpPr>
          <p:spPr bwMode="auto">
            <a:xfrm>
              <a:off x="1193100" y="4300066"/>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0" name="Freeform 13"/>
            <p:cNvSpPr>
              <a:spLocks/>
            </p:cNvSpPr>
            <p:nvPr/>
          </p:nvSpPr>
          <p:spPr bwMode="auto">
            <a:xfrm>
              <a:off x="694563" y="4300066"/>
              <a:ext cx="105730"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1" name="Freeform 23"/>
            <p:cNvSpPr>
              <a:spLocks/>
            </p:cNvSpPr>
            <p:nvPr/>
          </p:nvSpPr>
          <p:spPr bwMode="auto">
            <a:xfrm>
              <a:off x="169507" y="4300066"/>
              <a:ext cx="105730"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000000">
                <a:lumMod val="75000"/>
                <a:lumOff val="25000"/>
                <a:alpha val="11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2" name="Freeform 191"/>
            <p:cNvSpPr>
              <a:spLocks/>
            </p:cNvSpPr>
            <p:nvPr/>
          </p:nvSpPr>
          <p:spPr bwMode="auto">
            <a:xfrm flipH="1">
              <a:off x="3139026" y="4670171"/>
              <a:ext cx="660601"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50">
                <a:lumMod val="20000"/>
                <a:lumOff val="80000"/>
                <a:alpha val="15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IN"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3" name="Freeform 16"/>
            <p:cNvSpPr>
              <a:spLocks noEditPoints="1"/>
            </p:cNvSpPr>
            <p:nvPr/>
          </p:nvSpPr>
          <p:spPr bwMode="auto">
            <a:xfrm>
              <a:off x="950238" y="5042854"/>
              <a:ext cx="197225"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000000">
                <a:lumMod val="75000"/>
                <a:lumOff val="25000"/>
                <a:alpha val="26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4" name="Freeform 24"/>
            <p:cNvSpPr>
              <a:spLocks/>
            </p:cNvSpPr>
            <p:nvPr/>
          </p:nvSpPr>
          <p:spPr bwMode="auto">
            <a:xfrm>
              <a:off x="77172" y="5910678"/>
              <a:ext cx="134026"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000000">
                <a:lumMod val="50000"/>
                <a:lumOff val="50000"/>
                <a:alpha val="10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sp>
          <p:nvSpPr>
            <p:cNvPr id="195" name="Freeform 5"/>
            <p:cNvSpPr>
              <a:spLocks/>
            </p:cNvSpPr>
            <p:nvPr/>
          </p:nvSpPr>
          <p:spPr bwMode="auto">
            <a:xfrm>
              <a:off x="275237" y="5923895"/>
              <a:ext cx="103696"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000000">
                <a:lumMod val="75000"/>
                <a:lumOff val="25000"/>
                <a:alpha val="26000"/>
              </a:srgbClr>
            </a:solidFill>
            <a:ln>
              <a:noFill/>
            </a:ln>
          </p:spPr>
          <p:txBody>
            <a:bodyPr vert="horz" wrap="square" lIns="89642" tIns="44821" rIns="89642" bIns="44821"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latin typeface="Segoe UI" panose="020B0502040204020203" pitchFamily="34" charset="0"/>
                <a:ea typeface="MS PGothic" charset="0"/>
              </a:endParaRPr>
            </a:p>
          </p:txBody>
        </p:sp>
      </p:grpSp>
      <p:sp>
        <p:nvSpPr>
          <p:cNvPr id="218" name="Rectangle 217"/>
          <p:cNvSpPr/>
          <p:nvPr/>
        </p:nvSpPr>
        <p:spPr bwMode="auto">
          <a:xfrm>
            <a:off x="6804526" y="1995745"/>
            <a:ext cx="5470738" cy="130462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panose="020B0502040204020203" pitchFamily="34" charset="0"/>
                <a:cs typeface="+mn-cs"/>
              </a:rPr>
              <a:t>Expanded programming surface area</a:t>
            </a:r>
          </a:p>
          <a:p>
            <a:pPr marL="0" marR="0" lvl="0" indent="0" defTabSz="913505" eaLnBrk="1" fontAlgn="base" latinLnBrk="0" hangingPunct="1">
              <a:lnSpc>
                <a:spcPct val="105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Command Language Runtime (CLR) + XML index</a:t>
            </a:r>
          </a:p>
          <a:p>
            <a:pPr marL="0" marR="0" lvl="0" indent="0" defTabSz="913505" eaLnBrk="1" fontAlgn="base" latinLnBrk="0" hangingPunct="1">
              <a:lnSpc>
                <a:spcPct val="105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T-SQL Windows functions + change tracking</a:t>
            </a:r>
          </a:p>
        </p:txBody>
      </p:sp>
      <p:sp>
        <p:nvSpPr>
          <p:cNvPr id="219" name="Rectangle 218"/>
          <p:cNvSpPr/>
          <p:nvPr/>
        </p:nvSpPr>
        <p:spPr bwMode="auto">
          <a:xfrm>
            <a:off x="6804526" y="638999"/>
            <a:ext cx="5470738" cy="1282327"/>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panose="020B0502040204020203" pitchFamily="34" charset="0"/>
                <a:cs typeface="+mn-cs"/>
              </a:rPr>
              <a:t>Better support for large databases</a:t>
            </a:r>
          </a:p>
          <a:p>
            <a:pPr marL="0" marR="0" lvl="0" indent="0" defTabSz="913505" eaLnBrk="1" fontAlgn="base" latinLnBrk="0" hangingPunct="1">
              <a:lnSpc>
                <a:spcPct val="100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Table partitioning + parallel queries</a:t>
            </a:r>
          </a:p>
          <a:p>
            <a:pPr marL="0" marR="0" lvl="0" indent="0" defTabSz="913505" eaLnBrk="1" fontAlgn="base" latinLnBrk="0" hangingPunct="1">
              <a:lnSpc>
                <a:spcPct val="100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Online + large index rebuild</a:t>
            </a:r>
          </a:p>
        </p:txBody>
      </p:sp>
      <p:sp>
        <p:nvSpPr>
          <p:cNvPr id="220" name="Rectangle 219"/>
          <p:cNvSpPr/>
          <p:nvPr/>
        </p:nvSpPr>
        <p:spPr bwMode="auto">
          <a:xfrm>
            <a:off x="6804526" y="3402475"/>
            <a:ext cx="5470738" cy="142815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panose="020B0502040204020203" pitchFamily="34" charset="0"/>
                <a:cs typeface="+mn-cs"/>
              </a:rPr>
              <a:t>Deeper database insights</a:t>
            </a:r>
          </a:p>
          <a:p>
            <a:pPr marL="0" marR="0" lvl="0" indent="0" defTabSz="913505" eaLnBrk="1" fontAlgn="base" latinLnBrk="0" hangingPunct="1">
              <a:lnSpc>
                <a:spcPct val="105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Extended Events</a:t>
            </a:r>
          </a:p>
          <a:p>
            <a:pPr marL="0" marR="0" lvl="0" indent="0" defTabSz="913505" eaLnBrk="1" fontAlgn="base" latinLnBrk="0" hangingPunct="1">
              <a:lnSpc>
                <a:spcPct val="105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Over 100 new Database Management Views (DMVs)</a:t>
            </a:r>
          </a:p>
          <a:p>
            <a:pPr marL="336145" marR="0" lvl="0" indent="-336145" defTabSz="913505" eaLnBrk="1" fontAlgn="base" latinLnBrk="0" hangingPunct="1">
              <a:lnSpc>
                <a:spcPct val="105000"/>
              </a:lnSpc>
              <a:spcBef>
                <a:spcPct val="0"/>
              </a:spcBef>
              <a:spcAft>
                <a:spcPts val="588"/>
              </a:spcAft>
              <a:buClrTx/>
              <a:buSzTx/>
              <a:buFont typeface="Symbol" panose="05050102010706020507" pitchFamily="18" charset="2"/>
              <a:buChar char=""/>
              <a:tabLst/>
              <a:defRPr/>
            </a:pPr>
            <a:endPar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endParaRPr>
          </a:p>
        </p:txBody>
      </p:sp>
      <p:sp>
        <p:nvSpPr>
          <p:cNvPr id="221" name="Rectangle 220"/>
          <p:cNvSpPr/>
          <p:nvPr/>
        </p:nvSpPr>
        <p:spPr bwMode="auto">
          <a:xfrm>
            <a:off x="6804526" y="4922084"/>
            <a:ext cx="5470738" cy="139020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panose="020B0502040204020203" pitchFamily="34" charset="0"/>
                <a:cs typeface="+mn-cs"/>
              </a:rPr>
              <a:t>Greater performance for data marts</a:t>
            </a:r>
          </a:p>
          <a:p>
            <a:pPr marL="0" marR="0" lvl="0" indent="0" defTabSz="913505" eaLnBrk="1" fontAlgn="base" latinLnBrk="0" hangingPunct="1">
              <a:lnSpc>
                <a:spcPct val="105000"/>
              </a:lnSpc>
              <a:spcBef>
                <a:spcPct val="0"/>
              </a:spcBef>
              <a:spcAft>
                <a:spcPts val="588"/>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rPr>
              <a:t>Clustered and non-clustered columnstore index support for data marts and analytics</a:t>
            </a:r>
          </a:p>
          <a:p>
            <a:pPr marL="336145" marR="0" lvl="0" indent="-336145" defTabSz="913505" eaLnBrk="1" fontAlgn="base" latinLnBrk="0" hangingPunct="1">
              <a:lnSpc>
                <a:spcPct val="105000"/>
              </a:lnSpc>
              <a:spcBef>
                <a:spcPct val="0"/>
              </a:spcBef>
              <a:spcAft>
                <a:spcPts val="588"/>
              </a:spcAft>
              <a:buClrTx/>
              <a:buSzTx/>
              <a:buFont typeface="Symbol" panose="05050102010706020507" pitchFamily="18" charset="2"/>
              <a:buChar char=""/>
              <a:tabLst/>
              <a:defRPr/>
            </a:pPr>
            <a:endPar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MS PGothic" charset="0"/>
              <a:cs typeface="+mn-cs"/>
            </a:endParaRPr>
          </a:p>
        </p:txBody>
      </p:sp>
    </p:spTree>
    <p:extLst>
      <p:ext uri="{BB962C8B-B14F-4D97-AF65-F5344CB8AC3E}">
        <p14:creationId xmlns:p14="http://schemas.microsoft.com/office/powerpoint/2010/main" val="370011662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Compat</a:t>
            </a:r>
          </a:p>
        </p:txBody>
      </p:sp>
      <p:sp>
        <p:nvSpPr>
          <p:cNvPr id="4" name="Text Placeholder 3"/>
          <p:cNvSpPr>
            <a:spLocks noGrp="1"/>
          </p:cNvSpPr>
          <p:nvPr>
            <p:ph type="body" sz="quarter" idx="12"/>
          </p:nvPr>
        </p:nvSpPr>
        <p:spPr/>
        <p:txBody>
          <a:bodyPr/>
          <a:lstStyle/>
          <a:p>
            <a:r>
              <a:rPr lang="en-US" dirty="0">
                <a:latin typeface="Segoe UI Light" panose="020B0502040204020203" pitchFamily="34" charset="0"/>
              </a:rPr>
              <a:t>DEMO: v11 vs. v12 App Compatibility</a:t>
            </a:r>
            <a:br>
              <a:rPr lang="en-US" dirty="0"/>
            </a:br>
            <a:endParaRPr lang="en-US" dirty="0"/>
          </a:p>
        </p:txBody>
      </p:sp>
    </p:spTree>
    <p:extLst>
      <p:ext uri="{BB962C8B-B14F-4D97-AF65-F5344CB8AC3E}">
        <p14:creationId xmlns:p14="http://schemas.microsoft.com/office/powerpoint/2010/main" val="168979850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rPr>
              <a:t>Improved Compatibility and New Features</a:t>
            </a:r>
          </a:p>
        </p:txBody>
      </p:sp>
      <p:sp>
        <p:nvSpPr>
          <p:cNvPr id="4" name="Rectangle 3"/>
          <p:cNvSpPr>
            <a:spLocks/>
          </p:cNvSpPr>
          <p:nvPr>
            <p:custDataLst>
              <p:tags r:id="rId1"/>
            </p:custDataLst>
          </p:nvPr>
        </p:nvSpPr>
        <p:spPr bwMode="auto">
          <a:xfrm>
            <a:off x="174171" y="1440526"/>
            <a:ext cx="5995670" cy="3399106"/>
          </a:xfrm>
          <a:prstGeom prst="rect">
            <a:avLst/>
          </a:prstGeom>
          <a:solidFill>
            <a:schemeClr val="accent1"/>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66" fontAlgn="base">
              <a:spcBef>
                <a:spcPct val="0"/>
              </a:spcBef>
              <a:spcAft>
                <a:spcPct val="0"/>
              </a:spcAft>
            </a:pPr>
            <a:r>
              <a:rPr lang="en-US" sz="2400" b="1" dirty="0">
                <a:solidFill>
                  <a:srgbClr val="FFFFFF"/>
                </a:solidFill>
                <a:latin typeface="Segoe UI Light" panose="020B0502040204020203" pitchFamily="34" charset="0"/>
                <a:cs typeface="Segoe UI Light" panose="020B0502040204020203" pitchFamily="34" charset="0"/>
              </a:rPr>
              <a:t>Better database manageability</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Table partitioning</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Large index rebuild</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Online index build/rebuild with LOB column</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2GB transaction size limit is removed</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CHECKPOINT support</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ALTER DATABASE command</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Non-admin DBCC commands</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Page and row level compression</a:t>
            </a:r>
          </a:p>
        </p:txBody>
      </p:sp>
      <p:sp>
        <p:nvSpPr>
          <p:cNvPr id="5" name="Rectangle 4"/>
          <p:cNvSpPr>
            <a:spLocks/>
          </p:cNvSpPr>
          <p:nvPr>
            <p:custDataLst>
              <p:tags r:id="rId2"/>
            </p:custDataLst>
          </p:nvPr>
        </p:nvSpPr>
        <p:spPr bwMode="auto">
          <a:xfrm>
            <a:off x="6321363" y="1440526"/>
            <a:ext cx="5957723" cy="3399106"/>
          </a:xfrm>
          <a:prstGeom prst="rect">
            <a:avLst/>
          </a:prstGeom>
          <a:solidFill>
            <a:schemeClr val="accent1"/>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66" fontAlgn="base">
              <a:spcBef>
                <a:spcPct val="0"/>
              </a:spcBef>
              <a:spcAft>
                <a:spcPct val="0"/>
              </a:spcAft>
            </a:pPr>
            <a:r>
              <a:rPr lang="en-US" sz="2400" b="1" dirty="0">
                <a:solidFill>
                  <a:srgbClr val="FFFFFF"/>
                </a:solidFill>
                <a:latin typeface="Segoe UI Light" panose="020B0502040204020203" pitchFamily="34" charset="0"/>
                <a:cs typeface="Segoe UI Light" panose="020B0502040204020203" pitchFamily="34" charset="0"/>
              </a:rPr>
              <a:t>Programmability and application support</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Analytic Window Functions</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CLR Support</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XML index</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Heap Support &amp; SELECT INTO</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Application roles</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Change Tracking</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UTF-16 support</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Sequence Objects</a:t>
            </a:r>
          </a:p>
        </p:txBody>
      </p:sp>
      <p:sp>
        <p:nvSpPr>
          <p:cNvPr id="6" name="Rectangle 5"/>
          <p:cNvSpPr>
            <a:spLocks/>
          </p:cNvSpPr>
          <p:nvPr>
            <p:custDataLst>
              <p:tags r:id="rId3"/>
            </p:custDataLst>
          </p:nvPr>
        </p:nvSpPr>
        <p:spPr bwMode="auto">
          <a:xfrm>
            <a:off x="174171" y="4991154"/>
            <a:ext cx="5995670" cy="1828746"/>
          </a:xfrm>
          <a:prstGeom prst="rect">
            <a:avLst/>
          </a:prstGeom>
          <a:solidFill>
            <a:schemeClr val="accent1"/>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66" fontAlgn="base">
              <a:spcBef>
                <a:spcPct val="0"/>
              </a:spcBef>
              <a:spcAft>
                <a:spcPct val="0"/>
              </a:spcAft>
            </a:pPr>
            <a:r>
              <a:rPr lang="en-US" sz="2400" b="1" dirty="0">
                <a:solidFill>
                  <a:srgbClr val="FFFFFF"/>
                </a:solidFill>
                <a:latin typeface="Segoe UI Light" panose="020B0502040204020203" pitchFamily="34" charset="0"/>
                <a:cs typeface="Segoe UI Light" panose="020B0502040204020203" pitchFamily="34" charset="0"/>
              </a:rPr>
              <a:t>Deeper customer Insight into their database</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Session events (XEvents) </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Extended DMV set (select DMVs)</a:t>
            </a:r>
            <a:endParaRPr lang="en-US" sz="2200" spc="-52" dirty="0">
              <a:solidFill>
                <a:srgbClr val="FFFFFF"/>
              </a:solidFill>
              <a:latin typeface="Segoe UI Light" panose="020B0502040204020203" pitchFamily="34" charset="0"/>
              <a:cs typeface="Segoe UI Light" panose="020B0502040204020203" pitchFamily="34" charset="0"/>
            </a:endParaRPr>
          </a:p>
        </p:txBody>
      </p:sp>
      <p:sp>
        <p:nvSpPr>
          <p:cNvPr id="7" name="Rectangle 6"/>
          <p:cNvSpPr>
            <a:spLocks/>
          </p:cNvSpPr>
          <p:nvPr>
            <p:custDataLst>
              <p:tags r:id="rId4"/>
            </p:custDataLst>
          </p:nvPr>
        </p:nvSpPr>
        <p:spPr bwMode="auto">
          <a:xfrm>
            <a:off x="6321363" y="4991153"/>
            <a:ext cx="5957723" cy="1828746"/>
          </a:xfrm>
          <a:prstGeom prst="rect">
            <a:avLst/>
          </a:prstGeom>
          <a:solidFill>
            <a:schemeClr val="accent1"/>
          </a:solidFill>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46630" bIns="93260" numCol="1" spcCol="0" rtlCol="0" fromWordArt="0" anchor="t" anchorCtr="0" forceAA="0" compatLnSpc="1">
            <a:prstTxWarp prst="textNoShape">
              <a:avLst/>
            </a:prstTxWarp>
            <a:noAutofit/>
          </a:bodyPr>
          <a:lstStyle/>
          <a:p>
            <a:pPr defTabSz="932266" fontAlgn="base">
              <a:spcBef>
                <a:spcPct val="0"/>
              </a:spcBef>
              <a:spcAft>
                <a:spcPct val="0"/>
              </a:spcAft>
            </a:pPr>
            <a:r>
              <a:rPr lang="en-US" sz="2400" b="1" dirty="0">
                <a:solidFill>
                  <a:srgbClr val="FFFFFF"/>
                </a:solidFill>
                <a:latin typeface="Segoe UI Light" panose="020B0502040204020203" pitchFamily="34" charset="0"/>
                <a:cs typeface="Segoe UI Light" panose="020B0502040204020203" pitchFamily="34" charset="0"/>
              </a:rPr>
              <a:t>Improved Premium performance</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Clustered and non-Clustered </a:t>
            </a:r>
            <a:r>
              <a:rPr lang="en-US" sz="2200" b="1" dirty="0">
                <a:solidFill>
                  <a:srgbClr val="FFFFFF"/>
                </a:solidFill>
                <a:latin typeface="Segoe UI Light" panose="020B0502040204020203" pitchFamily="34" charset="0"/>
                <a:cs typeface="Segoe UI Light" panose="020B0502040204020203" pitchFamily="34" charset="0"/>
              </a:rPr>
              <a:t>Column Store Indexes</a:t>
            </a:r>
          </a:p>
          <a:p>
            <a:pPr marL="291430" indent="-291430" defTabSz="932266" fontAlgn="base">
              <a:spcBef>
                <a:spcPct val="0"/>
              </a:spcBef>
              <a:spcAft>
                <a:spcPct val="0"/>
              </a:spcAft>
              <a:buFont typeface="Arial" panose="020B0604020202020204" pitchFamily="34" charset="0"/>
              <a:buChar char="•"/>
            </a:pPr>
            <a:r>
              <a:rPr lang="en-US" sz="2200" dirty="0">
                <a:solidFill>
                  <a:srgbClr val="FFFFFF"/>
                </a:solidFill>
                <a:latin typeface="Segoe UI Light" panose="020B0502040204020203" pitchFamily="34" charset="0"/>
                <a:cs typeface="Segoe UI Light" panose="020B0502040204020203" pitchFamily="34" charset="0"/>
              </a:rPr>
              <a:t>Parallel queries</a:t>
            </a:r>
          </a:p>
          <a:p>
            <a:pPr marL="291430" indent="-291430" defTabSz="932266" fontAlgn="base">
              <a:spcBef>
                <a:spcPct val="0"/>
              </a:spcBef>
              <a:spcAft>
                <a:spcPct val="0"/>
              </a:spcAft>
              <a:buFont typeface="Arial" panose="020B0604020202020204" pitchFamily="34" charset="0"/>
              <a:buChar char="•"/>
            </a:pPr>
            <a:r>
              <a:rPr lang="en-US" sz="2200" spc="-52" dirty="0">
                <a:solidFill>
                  <a:srgbClr val="FFFFFF"/>
                </a:solidFill>
                <a:latin typeface="Segoe UI Light" panose="020B0502040204020203" pitchFamily="34" charset="0"/>
                <a:cs typeface="Segoe UI Light" panose="020B0502040204020203" pitchFamily="34" charset="0"/>
              </a:rPr>
              <a:t>Lower latency IO (running on SSD based SKUs</a:t>
            </a:r>
          </a:p>
        </p:txBody>
      </p:sp>
    </p:spTree>
    <p:extLst>
      <p:ext uri="{BB962C8B-B14F-4D97-AF65-F5344CB8AC3E}">
        <p14:creationId xmlns:p14="http://schemas.microsoft.com/office/powerpoint/2010/main" val="426690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Performance</a:t>
            </a:r>
          </a:p>
        </p:txBody>
      </p:sp>
      <p:sp>
        <p:nvSpPr>
          <p:cNvPr id="5" name="Text Placeholder 4"/>
          <p:cNvSpPr>
            <a:spLocks noGrp="1"/>
          </p:cNvSpPr>
          <p:nvPr>
            <p:ph type="body" sz="quarter" idx="10"/>
          </p:nvPr>
        </p:nvSpPr>
        <p:spPr/>
        <p:txBody>
          <a:bodyPr/>
          <a:lstStyle/>
          <a:p>
            <a:r>
              <a:rPr lang="en-US" dirty="0"/>
              <a:t>Higher DTU rating for Premium V12 DBs</a:t>
            </a:r>
          </a:p>
          <a:p>
            <a:r>
              <a:rPr lang="en-US" dirty="0"/>
              <a:t>Premium databases runs on SSD</a:t>
            </a:r>
          </a:p>
          <a:p>
            <a:r>
              <a:rPr lang="en-US" dirty="0"/>
              <a:t>10x IOPS for Premium SKUs</a:t>
            </a:r>
          </a:p>
          <a:p>
            <a:r>
              <a:rPr lang="en-US" dirty="0"/>
              <a:t>Improved replication stack </a:t>
            </a:r>
            <a:r>
              <a:rPr lang="en-US" dirty="0">
                <a:sym typeface="Wingdings" panose="05000000000000000000" pitchFamily="2" charset="2"/>
              </a:rPr>
              <a:t> better write perf</a:t>
            </a:r>
          </a:p>
          <a:p>
            <a:r>
              <a:rPr lang="en-US" dirty="0">
                <a:sym typeface="Wingdings" panose="05000000000000000000" pitchFamily="2" charset="2"/>
              </a:rPr>
              <a:t>Over 2x improvement in log throughput </a:t>
            </a:r>
          </a:p>
          <a:p>
            <a:r>
              <a:rPr lang="en-US" dirty="0"/>
              <a:t>Up to 100x query performance improvement with Compression and In-memory Columnstore Indexes</a:t>
            </a:r>
          </a:p>
        </p:txBody>
      </p:sp>
      <p:sp>
        <p:nvSpPr>
          <p:cNvPr id="2" name="TextBox 1"/>
          <p:cNvSpPr txBox="1"/>
          <p:nvPr/>
        </p:nvSpPr>
        <p:spPr>
          <a:xfrm rot="21117141">
            <a:off x="6004169" y="499098"/>
            <a:ext cx="6339436" cy="26222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182880" tIns="146304" rIns="182880" bIns="146304" rtlCol="0">
            <a:spAutoFit/>
          </a:bodyPr>
          <a:lstStyle/>
          <a:p>
            <a:pPr>
              <a:lnSpc>
                <a:spcPct val="90000"/>
              </a:lnSpc>
              <a:spcAft>
                <a:spcPts val="600"/>
              </a:spcAft>
            </a:pPr>
            <a:r>
              <a:rPr lang="en-US" sz="2400" dirty="0"/>
              <a:t>“We are already using this platform in a production environment (meanwhile, in parallel to our prev. solution)… Our previous DB platform was on AWS RDS, because the previous Azure SQL DB performance was not enough for our loads, and we are happy to move to Azure SQL…”</a:t>
            </a:r>
            <a:endParaRPr lang="en-US" sz="2400" dirty="0">
              <a:gradFill>
                <a:gsLst>
                  <a:gs pos="2917">
                    <a:schemeClr val="tx1"/>
                  </a:gs>
                  <a:gs pos="30000">
                    <a:schemeClr val="tx1"/>
                  </a:gs>
                </a:gsLst>
                <a:lin ang="5400000" scaled="0"/>
              </a:gradFill>
            </a:endParaRPr>
          </a:p>
        </p:txBody>
      </p:sp>
      <p:sp>
        <p:nvSpPr>
          <p:cNvPr id="3" name="TextBox 2"/>
          <p:cNvSpPr txBox="1"/>
          <p:nvPr/>
        </p:nvSpPr>
        <p:spPr>
          <a:xfrm rot="682293">
            <a:off x="448546" y="3564153"/>
            <a:ext cx="8458200" cy="26222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182880" tIns="146304" rIns="182880" bIns="146304" rtlCol="0">
            <a:spAutoFit/>
          </a:bodyPr>
          <a:lstStyle/>
          <a:p>
            <a:pPr lvl="0">
              <a:lnSpc>
                <a:spcPct val="90000"/>
              </a:lnSpc>
              <a:spcAft>
                <a:spcPts val="600"/>
              </a:spcAft>
            </a:pPr>
            <a:r>
              <a:rPr lang="en-US" sz="2400" dirty="0"/>
              <a:t>…We took our most demanding customer and set it up so that it would write data to both Azure SQL DB and Sterling.  The data load was averaging 200 records per second (24 hours a day, 7 days a week).  We loaded a little over 1 billion records into both Azure SQL DB and Sterling and while we still had performance issues with [current] Azure SQL DB, we had no performance issues with Sterling…</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97020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rPr>
              <a:t>Data Platform Continuum</a:t>
            </a:r>
          </a:p>
        </p:txBody>
      </p:sp>
      <p:sp>
        <p:nvSpPr>
          <p:cNvPr id="55" name="Content Placeholder 54"/>
          <p:cNvSpPr>
            <a:spLocks noGrp="1"/>
          </p:cNvSpPr>
          <p:nvPr>
            <p:ph type="body" sz="quarter" idx="13"/>
          </p:nvPr>
        </p:nvSpPr>
        <p:spPr>
          <a:xfrm>
            <a:off x="274638" y="3909292"/>
            <a:ext cx="11422062" cy="2299241"/>
          </a:xfrm>
        </p:spPr>
        <p:txBody>
          <a:bodyPr/>
          <a:lstStyle/>
          <a:p>
            <a:pPr>
              <a:spcBef>
                <a:spcPts val="1224"/>
              </a:spcBef>
            </a:pPr>
            <a:r>
              <a:rPr lang="en-US" sz="2800" dirty="0"/>
              <a:t>One consistent platform with common tools</a:t>
            </a:r>
          </a:p>
          <a:p>
            <a:pPr>
              <a:spcBef>
                <a:spcPts val="1224"/>
              </a:spcBef>
            </a:pPr>
            <a:r>
              <a:rPr lang="en-US" sz="2800" dirty="0"/>
              <a:t>Spectrum of traditional apps to cloud-only and hybrid solutions</a:t>
            </a:r>
          </a:p>
          <a:p>
            <a:pPr>
              <a:spcBef>
                <a:spcPts val="1224"/>
              </a:spcBef>
            </a:pPr>
            <a:r>
              <a:rPr lang="en-US" sz="2800" dirty="0"/>
              <a:t>Complementary choices for a variety of scenarios</a:t>
            </a:r>
          </a:p>
        </p:txBody>
      </p:sp>
      <p:sp>
        <p:nvSpPr>
          <p:cNvPr id="45" name="Rectangle 44"/>
          <p:cNvSpPr/>
          <p:nvPr>
            <p:custDataLst>
              <p:tags r:id="rId1"/>
            </p:custDataLst>
          </p:nvPr>
        </p:nvSpPr>
        <p:spPr bwMode="ltGray">
          <a:xfrm>
            <a:off x="2330761" y="1546778"/>
            <a:ext cx="2178313" cy="2178003"/>
          </a:xfrm>
          <a:prstGeom prst="rect">
            <a:avLst/>
          </a:prstGeom>
          <a:solidFill>
            <a:srgbClr val="00188F"/>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headEnd type="none" w="med" len="med"/>
                <a:tailEnd type="none" w="med" len="med"/>
              </a14:hiddenLine>
            </a:ext>
          </a:extLst>
        </p:spPr>
        <p:style>
          <a:lnRef idx="1">
            <a:schemeClr val="accent5"/>
          </a:lnRef>
          <a:fillRef idx="3">
            <a:schemeClr val="accent5"/>
          </a:fillRef>
          <a:effectRef idx="2">
            <a:schemeClr val="accent5"/>
          </a:effectRef>
          <a:fontRef idx="minor">
            <a:schemeClr val="lt1"/>
          </a:fontRef>
        </p:style>
        <p:txBody>
          <a:bodyPr vert="horz" wrap="square" lIns="89643" tIns="44821" rIns="89643" bIns="44821" numCol="1" rtlCol="0" anchor="ctr" anchorCtr="0" compatLnSpc="1">
            <a:prstTxWarp prst="textNoShape">
              <a:avLst/>
            </a:prstTxWarp>
          </a:bodyPr>
          <a:lstStyle/>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SQL Server</a:t>
            </a:r>
          </a:p>
          <a:p>
            <a:pPr algn="ctr" defTabSz="896094"/>
            <a:r>
              <a:rPr lang="en-US" sz="2000" dirty="0">
                <a:gradFill flip="none" rotWithShape="1">
                  <a:gsLst>
                    <a:gs pos="0">
                      <a:srgbClr val="FFFFFF"/>
                    </a:gs>
                    <a:gs pos="100000">
                      <a:srgbClr val="FFFFFF"/>
                    </a:gs>
                  </a:gsLst>
                  <a:lin ang="5400000" scaled="0"/>
                  <a:tileRect/>
                </a:gradFill>
                <a:latin typeface="Segoe UI" panose="020B0502040204020203" pitchFamily="34" charset="0"/>
              </a:rPr>
              <a:t>&amp;</a:t>
            </a:r>
            <a:br>
              <a:rPr lang="en-US" sz="2157" dirty="0">
                <a:gradFill flip="none" rotWithShape="1">
                  <a:gsLst>
                    <a:gs pos="0">
                      <a:srgbClr val="FFFFFF"/>
                    </a:gs>
                    <a:gs pos="100000">
                      <a:srgbClr val="FFFFFF"/>
                    </a:gs>
                  </a:gsLst>
                  <a:lin ang="5400000" scaled="0"/>
                  <a:tileRect/>
                </a:gradFill>
                <a:latin typeface="Segoe UI" panose="020B0502040204020203" pitchFamily="34" charset="0"/>
              </a:rPr>
            </a:br>
            <a:r>
              <a:rPr lang="en-US" sz="2157" dirty="0">
                <a:gradFill flip="none" rotWithShape="1">
                  <a:gsLst>
                    <a:gs pos="0">
                      <a:srgbClr val="FFFFFF"/>
                    </a:gs>
                    <a:gs pos="100000">
                      <a:srgbClr val="FFFFFF"/>
                    </a:gs>
                  </a:gsLst>
                  <a:lin ang="5400000" scaled="0"/>
                  <a:tileRect/>
                </a:gradFill>
                <a:latin typeface="Segoe UI" panose="020B0502040204020203" pitchFamily="34" charset="0"/>
              </a:rPr>
              <a:t>APS / PDW</a:t>
            </a:r>
          </a:p>
          <a:p>
            <a:pPr algn="ctr" defTabSz="896094" fontAlgn="base">
              <a:spcBef>
                <a:spcPct val="0"/>
              </a:spcBef>
              <a:spcAft>
                <a:spcPct val="0"/>
              </a:spcAft>
            </a:pPr>
            <a:endParaRPr lang="en-US" sz="2157" dirty="0">
              <a:gradFill flip="none" rotWithShape="1">
                <a:gsLst>
                  <a:gs pos="0">
                    <a:srgbClr val="FFFFFF"/>
                  </a:gs>
                  <a:gs pos="100000">
                    <a:srgbClr val="FFFFFF"/>
                  </a:gs>
                </a:gsLst>
                <a:lin ang="5400000" scaled="0"/>
                <a:tileRect/>
              </a:gradFill>
              <a:latin typeface="Segoe UI" panose="020B0502040204020203" pitchFamily="34" charset="0"/>
            </a:endParaRPr>
          </a:p>
          <a:p>
            <a:pPr algn="ctr" defTabSz="896094" fontAlgn="base">
              <a:spcBef>
                <a:spcPct val="0"/>
              </a:spcBef>
              <a:spcAft>
                <a:spcPct val="0"/>
              </a:spcAft>
            </a:pPr>
            <a:endParaRPr lang="en-US" sz="2157" dirty="0">
              <a:gradFill flip="none" rotWithShape="1">
                <a:gsLst>
                  <a:gs pos="0">
                    <a:srgbClr val="FFFFFF"/>
                  </a:gs>
                  <a:gs pos="100000">
                    <a:srgbClr val="FFFFFF"/>
                  </a:gs>
                </a:gsLst>
                <a:lin ang="5400000" scaled="0"/>
                <a:tileRect/>
              </a:gradFill>
              <a:latin typeface="Segoe UI" panose="020B0502040204020203" pitchFamily="34" charset="0"/>
            </a:endParaRPr>
          </a:p>
          <a:p>
            <a:pPr algn="ctr" defTabSz="896094" fontAlgn="base">
              <a:spcBef>
                <a:spcPct val="0"/>
              </a:spcBef>
              <a:spcAft>
                <a:spcPct val="0"/>
              </a:spcAft>
            </a:pPr>
            <a:endParaRPr lang="en-US" sz="2157" dirty="0">
              <a:gradFill flip="none" rotWithShape="1">
                <a:gsLst>
                  <a:gs pos="0">
                    <a:srgbClr val="FFFFFF"/>
                  </a:gs>
                  <a:gs pos="100000">
                    <a:srgbClr val="FFFFFF"/>
                  </a:gs>
                </a:gsLst>
                <a:lin ang="5400000" scaled="0"/>
                <a:tileRect/>
              </a:gradFill>
              <a:latin typeface="Segoe UI" panose="020B0502040204020203" pitchFamily="34" charset="0"/>
            </a:endParaRPr>
          </a:p>
        </p:txBody>
      </p:sp>
      <p:pic>
        <p:nvPicPr>
          <p:cNvPr id="46"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629351" y="2756388"/>
            <a:ext cx="756094" cy="895865"/>
          </a:xfrm>
          <a:prstGeom prst="rect">
            <a:avLst/>
          </a:prstGeom>
          <a:noFill/>
        </p:spPr>
      </p:pic>
      <p:pic>
        <p:nvPicPr>
          <p:cNvPr id="47"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476215" y="2931548"/>
            <a:ext cx="552866" cy="655069"/>
          </a:xfrm>
          <a:prstGeom prst="rect">
            <a:avLst/>
          </a:prstGeom>
          <a:noFill/>
        </p:spPr>
      </p:pic>
      <p:pic>
        <p:nvPicPr>
          <p:cNvPr id="48"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986164" y="2931547"/>
            <a:ext cx="546389" cy="647393"/>
          </a:xfrm>
          <a:prstGeom prst="rect">
            <a:avLst/>
          </a:prstGeom>
          <a:noFill/>
        </p:spPr>
      </p:pic>
      <p:sp>
        <p:nvSpPr>
          <p:cNvPr id="49" name="Rectangle 48"/>
          <p:cNvSpPr/>
          <p:nvPr>
            <p:custDataLst>
              <p:tags r:id="rId2"/>
            </p:custDataLst>
          </p:nvPr>
        </p:nvSpPr>
        <p:spPr bwMode="ltGray">
          <a:xfrm>
            <a:off x="4676470" y="1546778"/>
            <a:ext cx="2178313" cy="2178003"/>
          </a:xfrm>
          <a:prstGeom prst="rect">
            <a:avLst/>
          </a:prstGeom>
          <a:solidFill>
            <a:srgbClr val="00188F"/>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headEnd type="none" w="med" len="med"/>
                <a:tailEnd type="none" w="med" len="med"/>
              </a14:hiddenLine>
            </a:ext>
          </a:extLst>
        </p:spPr>
        <p:style>
          <a:lnRef idx="1">
            <a:schemeClr val="accent5"/>
          </a:lnRef>
          <a:fillRef idx="3">
            <a:schemeClr val="accent5"/>
          </a:fillRef>
          <a:effectRef idx="2">
            <a:schemeClr val="accent5"/>
          </a:effectRef>
          <a:fontRef idx="minor">
            <a:schemeClr val="lt1"/>
          </a:fontRef>
        </p:style>
        <p:txBody>
          <a:bodyPr vert="horz" wrap="square" lIns="89643" tIns="44821" rIns="89643" bIns="44821" numCol="1" rtlCol="0" anchor="t" anchorCtr="0" compatLnSpc="1">
            <a:prstTxWarp prst="textNoShape">
              <a:avLst/>
            </a:prstTxWarp>
          </a:bodyPr>
          <a:lstStyle/>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Azure </a:t>
            </a:r>
          </a:p>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SQL Virtual Machines</a:t>
            </a:r>
          </a:p>
        </p:txBody>
      </p:sp>
      <p:pic>
        <p:nvPicPr>
          <p:cNvPr id="50"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5765626" y="2961697"/>
            <a:ext cx="945240" cy="65183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3514" y="2912114"/>
            <a:ext cx="415283" cy="375499"/>
          </a:xfrm>
          <a:prstGeom prst="rect">
            <a:avLst/>
          </a:prstGeom>
        </p:spPr>
      </p:pic>
      <p:sp>
        <p:nvSpPr>
          <p:cNvPr id="52" name="Rectangle 51"/>
          <p:cNvSpPr/>
          <p:nvPr>
            <p:custDataLst>
              <p:tags r:id="rId3"/>
            </p:custDataLst>
          </p:nvPr>
        </p:nvSpPr>
        <p:spPr bwMode="ltGray">
          <a:xfrm>
            <a:off x="7012109" y="1546778"/>
            <a:ext cx="2178313" cy="2178003"/>
          </a:xfrm>
          <a:prstGeom prst="rect">
            <a:avLst/>
          </a:prstGeom>
          <a:solidFill>
            <a:srgbClr val="00188F"/>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headEnd type="none" w="med" len="med"/>
                <a:tailEnd type="none" w="med" len="med"/>
              </a14:hiddenLine>
            </a:ext>
          </a:extLst>
        </p:spPr>
        <p:style>
          <a:lnRef idx="1">
            <a:schemeClr val="accent5"/>
          </a:lnRef>
          <a:fillRef idx="3">
            <a:schemeClr val="accent5"/>
          </a:fillRef>
          <a:effectRef idx="2">
            <a:schemeClr val="accent5"/>
          </a:effectRef>
          <a:fontRef idx="minor">
            <a:schemeClr val="lt1"/>
          </a:fontRef>
        </p:style>
        <p:txBody>
          <a:bodyPr vert="horz" wrap="square" lIns="89643" tIns="44821" rIns="89643" bIns="44821" numCol="1" rtlCol="0" anchor="t" anchorCtr="0" compatLnSpc="1">
            <a:prstTxWarp prst="textNoShape">
              <a:avLst/>
            </a:prstTxWarp>
          </a:bodyPr>
          <a:lstStyle/>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Azure</a:t>
            </a:r>
          </a:p>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SQL Database</a:t>
            </a:r>
          </a:p>
        </p:txBody>
      </p:sp>
      <p:pic>
        <p:nvPicPr>
          <p:cNvPr id="53"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8101265" y="2912115"/>
            <a:ext cx="992593" cy="684490"/>
          </a:xfrm>
          <a:prstGeom prst="rect">
            <a:avLst/>
          </a:prstGeom>
          <a:noFill/>
          <a:extLst>
            <a:ext uri="{909E8E84-426E-40DD-AFC4-6F175D3DCCD1}">
              <a14:hiddenFill xmlns:a14="http://schemas.microsoft.com/office/drawing/2010/main">
                <a:solidFill>
                  <a:srgbClr val="FFFFFF"/>
                </a:solidFill>
              </a14:hiddenFill>
            </a:ext>
          </a:extLst>
        </p:spPr>
      </p:pic>
      <p:sp>
        <p:nvSpPr>
          <p:cNvPr id="54" name="Flowchart: Magnetic Disk 10"/>
          <p:cNvSpPr/>
          <p:nvPr/>
        </p:nvSpPr>
        <p:spPr bwMode="auto">
          <a:xfrm>
            <a:off x="8004701" y="2912114"/>
            <a:ext cx="286393" cy="371463"/>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ln>
                  <a:solidFill>
                    <a:srgbClr val="FFFFFF">
                      <a:alpha val="0"/>
                    </a:srgbClr>
                  </a:solidFill>
                </a:ln>
                <a:gradFill>
                  <a:gsLst>
                    <a:gs pos="88750">
                      <a:srgbClr val="0072C6"/>
                    </a:gs>
                    <a:gs pos="55000">
                      <a:srgbClr val="0072C6"/>
                    </a:gs>
                  </a:gsLst>
                  <a:lin ang="5400000" scaled="0"/>
                </a:gradFill>
                <a:latin typeface="Segoe UI" panose="020B0502040204020203" pitchFamily="34" charset="0"/>
                <a:ea typeface="Segoe UI" pitchFamily="34" charset="0"/>
                <a:cs typeface="Segoe UI" pitchFamily="34" charset="0"/>
              </a:rPr>
              <a:t>DB</a:t>
            </a:r>
          </a:p>
        </p:txBody>
      </p:sp>
    </p:spTree>
    <p:extLst>
      <p:ext uri="{BB962C8B-B14F-4D97-AF65-F5344CB8AC3E}">
        <p14:creationId xmlns:p14="http://schemas.microsoft.com/office/powerpoint/2010/main" val="172364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Raw performance: v11 vs. v12</a:t>
            </a:r>
          </a:p>
        </p:txBody>
      </p:sp>
      <p:sp>
        <p:nvSpPr>
          <p:cNvPr id="3" name="Text Placeholder 2"/>
          <p:cNvSpPr>
            <a:spLocks noGrp="1"/>
          </p:cNvSpPr>
          <p:nvPr>
            <p:ph type="body" sz="quarter" idx="12"/>
          </p:nvPr>
        </p:nvSpPr>
        <p:spPr/>
        <p:txBody>
          <a:bodyPr/>
          <a:lstStyle/>
          <a:p>
            <a:r>
              <a:rPr lang="en-US" dirty="0"/>
              <a:t>Demo: getting extra perf in Premium SKUs for the same price</a:t>
            </a:r>
          </a:p>
        </p:txBody>
      </p:sp>
    </p:spTree>
    <p:extLst>
      <p:ext uri="{BB962C8B-B14F-4D97-AF65-F5344CB8AC3E}">
        <p14:creationId xmlns:p14="http://schemas.microsoft.com/office/powerpoint/2010/main" val="406054551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to v12 – codename “Sterling”</a:t>
            </a:r>
          </a:p>
        </p:txBody>
      </p:sp>
      <p:sp>
        <p:nvSpPr>
          <p:cNvPr id="3" name="Content Placeholder 2"/>
          <p:cNvSpPr>
            <a:spLocks noGrp="1"/>
          </p:cNvSpPr>
          <p:nvPr>
            <p:ph type="body" sz="quarter" idx="10"/>
          </p:nvPr>
        </p:nvSpPr>
        <p:spPr/>
        <p:txBody>
          <a:bodyPr/>
          <a:lstStyle/>
          <a:p>
            <a:r>
              <a:rPr lang="en-US" dirty="0"/>
              <a:t>Project starts in 2006 with CloudDB</a:t>
            </a:r>
          </a:p>
          <a:p>
            <a:pPr lvl="1"/>
            <a:r>
              <a:rPr lang="en-US" dirty="0"/>
              <a:t>Targets internal MSFT SQL storage needs (Windows Live Spaces, Exchange Hosted Archive)</a:t>
            </a:r>
          </a:p>
          <a:p>
            <a:pPr lvl="1"/>
            <a:r>
              <a:rPr lang="en-US" dirty="0"/>
              <a:t>Dedicated cluster for single-tenant use</a:t>
            </a:r>
          </a:p>
          <a:p>
            <a:r>
              <a:rPr lang="en-US" dirty="0"/>
              <a:t>SQL Azure debuts in 2009 built on CloudDB</a:t>
            </a:r>
          </a:p>
          <a:p>
            <a:pPr lvl="1"/>
            <a:r>
              <a:rPr lang="en-US" dirty="0"/>
              <a:t>“single tenant” backend with gateway/proxy layer presents DB user model</a:t>
            </a:r>
          </a:p>
          <a:p>
            <a:pPr lvl="1"/>
            <a:r>
              <a:rPr lang="en-US" dirty="0"/>
              <a:t>Periodic upgrade of service internals across SQL Server versions (last version on SQL 2012)</a:t>
            </a:r>
          </a:p>
          <a:p>
            <a:pPr lvl="1"/>
            <a:r>
              <a:rPr lang="en-US" dirty="0"/>
              <a:t>Continuous improvement to HA/DR system with focus on predictable performance</a:t>
            </a:r>
          </a:p>
          <a:p>
            <a:pPr lvl="1"/>
            <a:r>
              <a:rPr lang="en-US" dirty="0"/>
              <a:t>Azure DB editions in 2014 (new biz model) </a:t>
            </a:r>
          </a:p>
          <a:p>
            <a:r>
              <a:rPr lang="en-US" dirty="0"/>
              <a:t>Azure DB v12 GA Jan 2015</a:t>
            </a:r>
          </a:p>
          <a:p>
            <a:pPr lvl="1"/>
            <a:r>
              <a:rPr lang="en-US" dirty="0"/>
              <a:t>Huge improvement in the service infrastructure; integrates the best of Azure and SQL Server 2014</a:t>
            </a:r>
          </a:p>
          <a:p>
            <a:pPr lvl="1"/>
            <a:r>
              <a:rPr lang="en-US" dirty="0"/>
              <a:t>Delivers bump in DB version from v1 to v12 – huge step up in app-compat and performance</a:t>
            </a:r>
          </a:p>
        </p:txBody>
      </p:sp>
    </p:spTree>
    <p:extLst>
      <p:ext uri="{BB962C8B-B14F-4D97-AF65-F5344CB8AC3E}">
        <p14:creationId xmlns:p14="http://schemas.microsoft.com/office/powerpoint/2010/main" val="81755191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Sterling Pillars</a:t>
            </a:r>
          </a:p>
        </p:txBody>
      </p:sp>
      <p:sp>
        <p:nvSpPr>
          <p:cNvPr id="6" name="Content Placeholder 5"/>
          <p:cNvSpPr>
            <a:spLocks noGrp="1"/>
          </p:cNvSpPr>
          <p:nvPr>
            <p:ph type="body" sz="quarter" idx="10"/>
          </p:nvPr>
        </p:nvSpPr>
        <p:spPr>
          <a:xfrm>
            <a:off x="265069" y="3937785"/>
            <a:ext cx="11887200" cy="2025170"/>
          </a:xfrm>
        </p:spPr>
        <p:txBody>
          <a:bodyPr/>
          <a:lstStyle/>
          <a:p>
            <a:br>
              <a:rPr lang="en-US" dirty="0"/>
            </a:br>
            <a:r>
              <a:rPr lang="en-US" dirty="0"/>
              <a:t>Benefits</a:t>
            </a:r>
          </a:p>
          <a:p>
            <a:pPr lvl="1"/>
            <a:r>
              <a:rPr lang="en-US" sz="1800" dirty="0">
                <a:latin typeface="+mj-lt"/>
              </a:rPr>
              <a:t>Solid foundation building on common SQL 14 engine investments (SMP+MPP)</a:t>
            </a:r>
          </a:p>
          <a:p>
            <a:pPr lvl="1"/>
            <a:r>
              <a:rPr lang="en-US" sz="1800" dirty="0">
                <a:latin typeface="+mj-lt"/>
              </a:rPr>
              <a:t>Enables faster path to value via. better componentization and code velocity</a:t>
            </a:r>
          </a:p>
          <a:p>
            <a:pPr lvl="1"/>
            <a:r>
              <a:rPr lang="en-US" sz="1800" dirty="0">
                <a:latin typeface="+mj-lt"/>
              </a:rPr>
              <a:t>Robustness, Performance, Scale, Density </a:t>
            </a:r>
            <a:r>
              <a:rPr lang="en-US" sz="1800" dirty="0">
                <a:latin typeface="+mj-lt"/>
                <a:sym typeface="Wingdings" panose="05000000000000000000" pitchFamily="2" charset="2"/>
              </a:rPr>
              <a:t> o</a:t>
            </a:r>
            <a:r>
              <a:rPr lang="en-US" sz="1800" dirty="0">
                <a:latin typeface="+mj-lt"/>
              </a:rPr>
              <a:t>verall cost reduction leading to higher margin</a:t>
            </a:r>
          </a:p>
          <a:p>
            <a:pPr lvl="1"/>
            <a:r>
              <a:rPr lang="en-US" sz="1800" dirty="0">
                <a:latin typeface="+mj-lt"/>
              </a:rPr>
              <a:t>Foundation on next gen HW and workload investments (support for data warehousing too)</a:t>
            </a:r>
          </a:p>
          <a:p>
            <a:pPr lvl="1"/>
            <a:r>
              <a:rPr lang="en-US" sz="1800" dirty="0">
                <a:latin typeface="+mj-lt"/>
              </a:rPr>
              <a:t>Enables significant savings in operational costs and improved resource utilization pan-Azure</a:t>
            </a:r>
          </a:p>
        </p:txBody>
      </p:sp>
      <p:sp>
        <p:nvSpPr>
          <p:cNvPr id="5" name="Rectangle 4"/>
          <p:cNvSpPr>
            <a:spLocks/>
          </p:cNvSpPr>
          <p:nvPr>
            <p:custDataLst>
              <p:tags r:id="rId1"/>
            </p:custDataLst>
          </p:nvPr>
        </p:nvSpPr>
        <p:spPr>
          <a:xfrm>
            <a:off x="575275" y="1361061"/>
            <a:ext cx="2335519" cy="3037380"/>
          </a:xfrm>
          <a:prstGeom prst="rect">
            <a:avLst/>
          </a:prstGeom>
          <a:solidFill>
            <a:srgbClr val="00188F"/>
          </a:solidFill>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40" dirty="0">
                <a:solidFill>
                  <a:srgbClr val="FFFFFF"/>
                </a:solidFill>
              </a:rPr>
              <a:t>Azure SQL DB Current</a:t>
            </a:r>
          </a:p>
          <a:p>
            <a:pPr algn="ctr"/>
            <a:endParaRPr lang="en-US" sz="2040" dirty="0">
              <a:solidFill>
                <a:srgbClr val="FFFFFF"/>
              </a:solidFill>
            </a:endParaRPr>
          </a:p>
          <a:p>
            <a:pPr algn="ctr"/>
            <a:r>
              <a:rPr lang="en-US" sz="1400" dirty="0">
                <a:solidFill>
                  <a:srgbClr val="FFFFFF"/>
                </a:solidFill>
              </a:rPr>
              <a:t>Keep logical svr/db model of Azure DB </a:t>
            </a:r>
            <a:br>
              <a:rPr lang="en-US" sz="1400" dirty="0">
                <a:solidFill>
                  <a:srgbClr val="FFFFFF"/>
                </a:solidFill>
              </a:rPr>
            </a:br>
            <a:br>
              <a:rPr lang="en-US" sz="1400" dirty="0">
                <a:solidFill>
                  <a:srgbClr val="FFFFFF"/>
                </a:solidFill>
              </a:rPr>
            </a:br>
            <a:r>
              <a:rPr lang="en-US" sz="1400" dirty="0">
                <a:solidFill>
                  <a:srgbClr val="FFFFFF"/>
                </a:solidFill>
              </a:rPr>
              <a:t>Enable full compatibility for Azure DB “Standard” and “Premium” business models</a:t>
            </a:r>
          </a:p>
        </p:txBody>
      </p:sp>
      <p:sp>
        <p:nvSpPr>
          <p:cNvPr id="7" name="Rectangle 6"/>
          <p:cNvSpPr>
            <a:spLocks/>
          </p:cNvSpPr>
          <p:nvPr>
            <p:custDataLst>
              <p:tags r:id="rId2"/>
            </p:custDataLst>
          </p:nvPr>
        </p:nvSpPr>
        <p:spPr>
          <a:xfrm>
            <a:off x="3570243" y="1361060"/>
            <a:ext cx="2335518" cy="3037380"/>
          </a:xfrm>
          <a:prstGeom prst="rect">
            <a:avLst/>
          </a:prstGeom>
          <a:solidFill>
            <a:srgbClr val="00188F"/>
          </a:solidFill>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40" dirty="0">
                <a:solidFill>
                  <a:srgbClr val="FFFFFF"/>
                </a:solidFill>
              </a:rPr>
              <a:t>SQL 14</a:t>
            </a:r>
          </a:p>
          <a:p>
            <a:pPr algn="ctr"/>
            <a:r>
              <a:rPr lang="en-US" sz="2040" dirty="0">
                <a:solidFill>
                  <a:srgbClr val="FFFFFF"/>
                </a:solidFill>
              </a:rPr>
              <a:t>AlwaysOn</a:t>
            </a:r>
          </a:p>
          <a:p>
            <a:pPr algn="ctr"/>
            <a:endParaRPr lang="en-US" sz="2040" dirty="0">
              <a:solidFill>
                <a:srgbClr val="FFFFFF"/>
              </a:solidFill>
            </a:endParaRPr>
          </a:p>
          <a:p>
            <a:pPr algn="ctr"/>
            <a:r>
              <a:rPr lang="en-US" sz="1400" dirty="0">
                <a:solidFill>
                  <a:srgbClr val="FFFFFF"/>
                </a:solidFill>
              </a:rPr>
              <a:t>Replace logical (CloudDB) replication layer with AlwaysOn physical (log) replication</a:t>
            </a:r>
          </a:p>
        </p:txBody>
      </p:sp>
      <p:sp>
        <p:nvSpPr>
          <p:cNvPr id="8" name="Rectangle 7"/>
          <p:cNvSpPr>
            <a:spLocks/>
          </p:cNvSpPr>
          <p:nvPr>
            <p:custDataLst>
              <p:tags r:id="rId3"/>
            </p:custDataLst>
          </p:nvPr>
        </p:nvSpPr>
        <p:spPr>
          <a:xfrm>
            <a:off x="6565212" y="1361060"/>
            <a:ext cx="2330786" cy="3037380"/>
          </a:xfrm>
          <a:prstGeom prst="rect">
            <a:avLst/>
          </a:prstGeom>
          <a:solidFill>
            <a:srgbClr val="00188F"/>
          </a:solidFill>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40" dirty="0">
                <a:solidFill>
                  <a:srgbClr val="FFFFFF"/>
                </a:solidFill>
              </a:rPr>
              <a:t>SQL 14</a:t>
            </a:r>
          </a:p>
          <a:p>
            <a:pPr algn="ctr"/>
            <a:r>
              <a:rPr lang="en-US" sz="2040" dirty="0">
                <a:solidFill>
                  <a:srgbClr val="FFFFFF"/>
                </a:solidFill>
              </a:rPr>
              <a:t>WA Blob Storage</a:t>
            </a:r>
          </a:p>
          <a:p>
            <a:pPr algn="ctr"/>
            <a:endParaRPr lang="en-US" sz="2040" dirty="0">
              <a:solidFill>
                <a:srgbClr val="FFFFFF"/>
              </a:solidFill>
            </a:endParaRPr>
          </a:p>
          <a:p>
            <a:pPr algn="ctr"/>
            <a:r>
              <a:rPr lang="en-US" sz="1400" dirty="0">
                <a:solidFill>
                  <a:srgbClr val="FFFFFF"/>
                </a:solidFill>
              </a:rPr>
              <a:t>Enable remote databases over WAS (SQL14)</a:t>
            </a:r>
            <a:br>
              <a:rPr lang="en-US" sz="1400" dirty="0">
                <a:solidFill>
                  <a:srgbClr val="FFFFFF"/>
                </a:solidFill>
              </a:rPr>
            </a:br>
            <a:br>
              <a:rPr lang="en-US" sz="1400" dirty="0">
                <a:solidFill>
                  <a:srgbClr val="FFFFFF"/>
                </a:solidFill>
              </a:rPr>
            </a:br>
            <a:r>
              <a:rPr lang="en-US" sz="1400" dirty="0">
                <a:solidFill>
                  <a:srgbClr val="FFFFFF"/>
                </a:solidFill>
              </a:rPr>
              <a:t>Use to host cold/small and eventually hybrid workloads.  Larger scale too with remote</a:t>
            </a:r>
          </a:p>
        </p:txBody>
      </p:sp>
      <p:sp>
        <p:nvSpPr>
          <p:cNvPr id="30" name="Plus 29"/>
          <p:cNvSpPr/>
          <p:nvPr/>
        </p:nvSpPr>
        <p:spPr>
          <a:xfrm>
            <a:off x="2973895" y="2777368"/>
            <a:ext cx="531671" cy="4896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p>
        </p:txBody>
      </p:sp>
      <p:sp>
        <p:nvSpPr>
          <p:cNvPr id="13" name="Plus 12"/>
          <p:cNvSpPr/>
          <p:nvPr/>
        </p:nvSpPr>
        <p:spPr>
          <a:xfrm>
            <a:off x="5971229" y="2777368"/>
            <a:ext cx="531671" cy="4896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p>
        </p:txBody>
      </p:sp>
      <p:sp>
        <p:nvSpPr>
          <p:cNvPr id="14" name="Plus 13"/>
          <p:cNvSpPr/>
          <p:nvPr/>
        </p:nvSpPr>
        <p:spPr>
          <a:xfrm>
            <a:off x="8961465" y="2777364"/>
            <a:ext cx="531671" cy="48963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0" dirty="0"/>
          </a:p>
        </p:txBody>
      </p:sp>
      <p:sp>
        <p:nvSpPr>
          <p:cNvPr id="15" name="Rectangle 14"/>
          <p:cNvSpPr>
            <a:spLocks/>
          </p:cNvSpPr>
          <p:nvPr>
            <p:custDataLst>
              <p:tags r:id="rId4"/>
            </p:custDataLst>
          </p:nvPr>
        </p:nvSpPr>
        <p:spPr>
          <a:xfrm>
            <a:off x="9555448" y="1361061"/>
            <a:ext cx="2333941" cy="3037380"/>
          </a:xfrm>
          <a:prstGeom prst="rect">
            <a:avLst/>
          </a:prstGeom>
          <a:solidFill>
            <a:srgbClr val="00188F"/>
          </a:solidFill>
          <a:ln w="10795" cap="flat" cmpd="sng" algn="ctr">
            <a:noFill/>
            <a:prstDash val="solid"/>
          </a:ln>
          <a:effectLst/>
          <a:extLst>
            <a:ext uri="{91240B29-F687-4F45-9708-019B960494DF}">
              <a14:hiddenLine xmlns:a14="http://schemas.microsoft.com/office/drawing/2010/main" w="1079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40" dirty="0">
                <a:solidFill>
                  <a:srgbClr val="FFFFFF"/>
                </a:solidFill>
              </a:rPr>
              <a:t>Windows </a:t>
            </a:r>
            <a:br>
              <a:rPr lang="en-US" sz="2040" dirty="0">
                <a:solidFill>
                  <a:srgbClr val="FFFFFF"/>
                </a:solidFill>
              </a:rPr>
            </a:br>
            <a:r>
              <a:rPr lang="en-US" sz="2040" dirty="0">
                <a:solidFill>
                  <a:srgbClr val="FFFFFF"/>
                </a:solidFill>
              </a:rPr>
              <a:t>Fabric</a:t>
            </a:r>
            <a:br>
              <a:rPr lang="en-US" sz="2040" dirty="0">
                <a:solidFill>
                  <a:srgbClr val="FFFFFF"/>
                </a:solidFill>
              </a:rPr>
            </a:br>
            <a:endParaRPr lang="en-US" sz="2040" dirty="0">
              <a:solidFill>
                <a:srgbClr val="FFFFFF"/>
              </a:solidFill>
            </a:endParaRPr>
          </a:p>
          <a:p>
            <a:pPr algn="ctr"/>
            <a:r>
              <a:rPr lang="en-US" sz="1400" dirty="0">
                <a:solidFill>
                  <a:srgbClr val="FFFFFF"/>
                </a:solidFill>
              </a:rPr>
              <a:t>Replace managed Fabric layer with WinFab</a:t>
            </a:r>
          </a:p>
          <a:p>
            <a:pPr algn="ctr"/>
            <a:endParaRPr lang="en-US" sz="900" dirty="0">
              <a:solidFill>
                <a:srgbClr val="FFFFFF"/>
              </a:solidFill>
            </a:endParaRPr>
          </a:p>
          <a:p>
            <a:pPr algn="ctr"/>
            <a:r>
              <a:rPr lang="en-US" sz="1400" dirty="0">
                <a:solidFill>
                  <a:srgbClr val="FFFFFF"/>
                </a:solidFill>
              </a:rPr>
              <a:t>Adopt the WinFab service model</a:t>
            </a:r>
          </a:p>
          <a:p>
            <a:pPr algn="ctr"/>
            <a:endParaRPr lang="en-US" sz="900" dirty="0">
              <a:solidFill>
                <a:srgbClr val="FFFFFF"/>
              </a:solidFill>
            </a:endParaRPr>
          </a:p>
          <a:p>
            <a:pPr algn="ctr"/>
            <a:r>
              <a:rPr lang="en-US" sz="1400" dirty="0">
                <a:solidFill>
                  <a:srgbClr val="FFFFFF"/>
                </a:solidFill>
              </a:rPr>
              <a:t>Implement tenant isolation (governance + security)</a:t>
            </a:r>
          </a:p>
        </p:txBody>
      </p:sp>
    </p:spTree>
    <p:extLst>
      <p:ext uri="{BB962C8B-B14F-4D97-AF65-F5344CB8AC3E}">
        <p14:creationId xmlns:p14="http://schemas.microsoft.com/office/powerpoint/2010/main" val="3863751307"/>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200" dirty="0"/>
              <a:t>Database High Availability</a:t>
            </a:r>
          </a:p>
        </p:txBody>
      </p:sp>
      <p:sp>
        <p:nvSpPr>
          <p:cNvPr id="7" name="Text Placeholder 6"/>
          <p:cNvSpPr>
            <a:spLocks noGrp="1"/>
          </p:cNvSpPr>
          <p:nvPr>
            <p:ph type="body" sz="quarter" idx="13"/>
          </p:nvPr>
        </p:nvSpPr>
        <p:spPr>
          <a:xfrm>
            <a:off x="8391489" y="422646"/>
            <a:ext cx="4769699" cy="2882266"/>
          </a:xfrm>
        </p:spPr>
        <p:txBody>
          <a:bodyPr/>
          <a:lstStyle/>
          <a:p>
            <a:pPr marL="349724" indent="-349724" defTabSz="621648">
              <a:buFont typeface="Arial" panose="020B0604020202020204" pitchFamily="34" charset="0"/>
              <a:buChar char="•"/>
            </a:pPr>
            <a:r>
              <a:rPr lang="en-US" sz="1800" dirty="0">
                <a:latin typeface="Segoe UI" panose="020B0502040204020203" pitchFamily="34" charset="0"/>
              </a:rPr>
              <a:t>Majority quorum up to 4 replicas</a:t>
            </a:r>
          </a:p>
          <a:p>
            <a:pPr marL="349724" indent="-349724" defTabSz="621648">
              <a:buFont typeface="Arial" panose="020B0604020202020204" pitchFamily="34" charset="0"/>
              <a:buChar char="•"/>
            </a:pPr>
            <a:r>
              <a:rPr lang="en-US" sz="1800" dirty="0">
                <a:latin typeface="Segoe UI" panose="020B0502040204020203" pitchFamily="34" charset="0"/>
              </a:rPr>
              <a:t>Transparent automatic failover</a:t>
            </a:r>
          </a:p>
          <a:p>
            <a:pPr marL="349724" indent="-349724" defTabSz="621648">
              <a:buFont typeface="Arial" panose="020B0604020202020204" pitchFamily="34" charset="0"/>
              <a:buChar char="•"/>
            </a:pPr>
            <a:r>
              <a:rPr lang="en-US" sz="1800" dirty="0">
                <a:latin typeface="Segoe UI" panose="020B0502040204020203" pitchFamily="34" charset="0"/>
              </a:rPr>
              <a:t>Uptime SLA of 99.99%</a:t>
            </a:r>
          </a:p>
          <a:p>
            <a:pPr marL="349724" indent="-349724" defTabSz="621648">
              <a:buFont typeface="Arial" panose="020B0604020202020204" pitchFamily="34" charset="0"/>
              <a:buChar char="•"/>
            </a:pPr>
            <a:r>
              <a:rPr lang="en-US" sz="1800" dirty="0">
                <a:latin typeface="Segoe UI" panose="020B0502040204020203" pitchFamily="34" charset="0"/>
              </a:rPr>
              <a:t>Zero user or admin config</a:t>
            </a:r>
          </a:p>
          <a:p>
            <a:endParaRPr lang="en-US" sz="1800" dirty="0"/>
          </a:p>
        </p:txBody>
      </p:sp>
      <p:sp>
        <p:nvSpPr>
          <p:cNvPr id="42" name="Content Placeholder 3"/>
          <p:cNvSpPr txBox="1">
            <a:spLocks/>
          </p:cNvSpPr>
          <p:nvPr/>
        </p:nvSpPr>
        <p:spPr>
          <a:xfrm>
            <a:off x="1154816" y="5478309"/>
            <a:ext cx="5199969" cy="1025313"/>
          </a:xfrm>
          <a:prstGeom prst="rect">
            <a:avLst/>
          </a:prstGeom>
        </p:spPr>
        <p:txBody>
          <a:bodyPr lIns="248648" tIns="124324" rIns="248648" bIns="124324"/>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dirty="0">
                <a:solidFill>
                  <a:schemeClr val="tx1"/>
                </a:solidFill>
                <a:latin typeface="Segoe UI" panose="020B0502040204020203" pitchFamily="34" charset="0"/>
                <a:cs typeface="Segoe UI Light" panose="020B0502040204020203" pitchFamily="34" charset="0"/>
              </a:rPr>
              <a:t>Reads are completed at the primary</a:t>
            </a:r>
          </a:p>
          <a:p>
            <a:pPr marL="0" indent="0" algn="ctr">
              <a:buNone/>
            </a:pPr>
            <a:r>
              <a:rPr lang="en-US" sz="2000" dirty="0">
                <a:solidFill>
                  <a:schemeClr val="tx1"/>
                </a:solidFill>
                <a:latin typeface="Segoe UI" panose="020B0502040204020203" pitchFamily="34" charset="0"/>
                <a:cs typeface="Segoe UI Light" panose="020B0502040204020203" pitchFamily="34" charset="0"/>
              </a:rPr>
              <a:t>Writes are replicated to secondaries</a:t>
            </a:r>
          </a:p>
        </p:txBody>
      </p:sp>
      <p:grpSp>
        <p:nvGrpSpPr>
          <p:cNvPr id="43" name="Group 42"/>
          <p:cNvGrpSpPr/>
          <p:nvPr/>
        </p:nvGrpSpPr>
        <p:grpSpPr>
          <a:xfrm>
            <a:off x="8259946" y="2301937"/>
            <a:ext cx="3438364" cy="4117137"/>
            <a:chOff x="3101235" y="1931751"/>
            <a:chExt cx="2158259" cy="2514670"/>
          </a:xfrm>
        </p:grpSpPr>
        <p:pic>
          <p:nvPicPr>
            <p:cNvPr id="4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101235" y="1931752"/>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820128" y="1931751"/>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4540601" y="1931752"/>
              <a:ext cx="718893" cy="251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221327" y="3485918"/>
            <a:ext cx="1342073" cy="75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504311" y="3158895"/>
            <a:ext cx="1342073" cy="75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377200" y="4338165"/>
            <a:ext cx="1342073" cy="75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descr="\\johnlserver\docs$\Artwork from DVD Website\Shapes\Arrows\Gold Gradient Collection\arrow 0 gold  arrow curved 4.png"/>
          <p:cNvPicPr>
            <a:picLocks noChangeAspect="1" noChangeArrowheads="1"/>
          </p:cNvPicPr>
          <p:nvPr/>
        </p:nvPicPr>
        <p:blipFill>
          <a:blip r:embed="rId6" cstate="print"/>
          <a:srcRect/>
          <a:stretch>
            <a:fillRect/>
          </a:stretch>
        </p:blipFill>
        <p:spPr bwMode="auto">
          <a:xfrm rot="7564284">
            <a:off x="9818768" y="3016226"/>
            <a:ext cx="527635" cy="921897"/>
          </a:xfrm>
          <a:prstGeom prst="rect">
            <a:avLst/>
          </a:prstGeom>
          <a:noFill/>
          <a:ln w="9525">
            <a:noFill/>
            <a:miter lim="800000"/>
            <a:headEnd/>
            <a:tailEnd/>
          </a:ln>
        </p:spPr>
      </p:pic>
      <p:pic>
        <p:nvPicPr>
          <p:cNvPr id="51" name="Picture 3" descr="\\johnlserver\docs$\Artwork from DVD Website\Shapes\Arrows\Gold Gradient Collection\arrow 0 gold  arrow curved 4.png"/>
          <p:cNvPicPr>
            <a:picLocks noChangeAspect="1" noChangeArrowheads="1"/>
          </p:cNvPicPr>
          <p:nvPr/>
        </p:nvPicPr>
        <p:blipFill>
          <a:blip r:embed="rId6" cstate="print"/>
          <a:srcRect/>
          <a:stretch>
            <a:fillRect/>
          </a:stretch>
        </p:blipFill>
        <p:spPr bwMode="auto">
          <a:xfrm rot="7312231" flipH="1">
            <a:off x="9155883" y="3694842"/>
            <a:ext cx="478762" cy="917561"/>
          </a:xfrm>
          <a:prstGeom prst="rect">
            <a:avLst/>
          </a:prstGeom>
          <a:noFill/>
          <a:ln w="9525">
            <a:noFill/>
            <a:miter lim="800000"/>
            <a:headEnd/>
            <a:tailEnd/>
          </a:ln>
        </p:spPr>
      </p:pic>
      <p:sp>
        <p:nvSpPr>
          <p:cNvPr id="52" name="Can 51"/>
          <p:cNvSpPr/>
          <p:nvPr/>
        </p:nvSpPr>
        <p:spPr bwMode="auto">
          <a:xfrm>
            <a:off x="3216200" y="1818587"/>
            <a:ext cx="776949" cy="776949"/>
          </a:xfrm>
          <a:prstGeom prst="can">
            <a:avLst/>
          </a:prstGeom>
          <a:gradFill flip="none" rotWithShape="1">
            <a:gsLst>
              <a:gs pos="0">
                <a:srgbClr val="DDEBCF"/>
              </a:gs>
              <a:gs pos="50000">
                <a:srgbClr val="9CB86E"/>
              </a:gs>
              <a:gs pos="100000">
                <a:srgbClr val="156B13"/>
              </a:gs>
            </a:gsLst>
            <a:path path="circle">
              <a:fillToRect r="100000" b="100000"/>
            </a:path>
            <a:tileRect l="-100000" t="-100000"/>
          </a:gra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24285" tIns="62144" rIns="124285" bIns="62144" numCol="1" rtlCol="0" anchor="ctr" anchorCtr="0" compatLnSpc="1">
            <a:prstTxWarp prst="textNoShape">
              <a:avLst/>
            </a:prstTxWarp>
          </a:bodyPr>
          <a:lstStyle/>
          <a:p>
            <a:pPr algn="ctr" defTabSz="1242611"/>
            <a:r>
              <a:rPr lang="en-US" sz="2040" dirty="0">
                <a:solidFill>
                  <a:schemeClr val="tx1"/>
                </a:solidFill>
                <a:latin typeface="Segoe UI" panose="020B0502040204020203" pitchFamily="34" charset="0"/>
              </a:rPr>
              <a:t>DB</a:t>
            </a:r>
            <a:endParaRPr lang="en-US" sz="2754" dirty="0">
              <a:solidFill>
                <a:schemeClr val="tx1"/>
              </a:solidFill>
              <a:latin typeface="Segoe UI" panose="020B0502040204020203" pitchFamily="34" charset="0"/>
            </a:endParaRPr>
          </a:p>
        </p:txBody>
      </p:sp>
      <p:sp>
        <p:nvSpPr>
          <p:cNvPr id="53" name="Right Arrow 52"/>
          <p:cNvSpPr/>
          <p:nvPr/>
        </p:nvSpPr>
        <p:spPr bwMode="auto">
          <a:xfrm>
            <a:off x="2226804" y="1890803"/>
            <a:ext cx="699254" cy="621559"/>
          </a:xfrm>
          <a:prstGeom prst="rightArrow">
            <a:avLst/>
          </a:prstGeom>
          <a:gradFill>
            <a:gsLst>
              <a:gs pos="0">
                <a:srgbClr val="DDEBCF"/>
              </a:gs>
              <a:gs pos="50000">
                <a:srgbClr val="9CB86E"/>
              </a:gs>
              <a:gs pos="100000">
                <a:srgbClr val="156B13"/>
              </a:gs>
            </a:gsLst>
            <a:lin ang="162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24285" tIns="62144" rIns="124285" bIns="62144" numCol="1" rtlCol="0" anchor="ctr" anchorCtr="0" compatLnSpc="1">
            <a:prstTxWarp prst="textNoShape">
              <a:avLst/>
            </a:prstTxWarp>
          </a:bodyPr>
          <a:lstStyle/>
          <a:p>
            <a:pPr algn="ctr" defTabSz="1242611"/>
            <a:endParaRPr lang="en-US" sz="3264" dirty="0">
              <a:solidFill>
                <a:schemeClr val="tx1"/>
              </a:solidFill>
              <a:latin typeface="Segoe UI Light" panose="020B0502040204020203" pitchFamily="34" charset="0"/>
            </a:endParaRPr>
          </a:p>
        </p:txBody>
      </p:sp>
      <p:sp>
        <p:nvSpPr>
          <p:cNvPr id="54" name="TextBox 53"/>
          <p:cNvSpPr txBox="1"/>
          <p:nvPr/>
        </p:nvSpPr>
        <p:spPr>
          <a:xfrm>
            <a:off x="2384493" y="1155023"/>
            <a:ext cx="2338467" cy="576274"/>
          </a:xfrm>
          <a:prstGeom prst="rect">
            <a:avLst/>
          </a:prstGeom>
          <a:noFill/>
        </p:spPr>
        <p:txBody>
          <a:bodyPr wrap="square" lIns="0" tIns="0" rIns="0" bIns="0" rtlCol="0">
            <a:spAutoFit/>
          </a:bodyPr>
          <a:lstStyle/>
          <a:p>
            <a:pPr algn="ctr" defTabSz="621648"/>
            <a:r>
              <a:rPr lang="en-US" sz="1836" dirty="0">
                <a:latin typeface="Segoe UI" panose="020B0502040204020203" pitchFamily="34" charset="0"/>
              </a:rPr>
              <a:t>Single Logical</a:t>
            </a:r>
          </a:p>
          <a:p>
            <a:pPr algn="ctr" defTabSz="621648"/>
            <a:r>
              <a:rPr lang="en-US" sz="1836" dirty="0">
                <a:latin typeface="Segoe UI" panose="020B0502040204020203" pitchFamily="34" charset="0"/>
              </a:rPr>
              <a:t>Database</a:t>
            </a:r>
          </a:p>
        </p:txBody>
      </p:sp>
      <p:sp>
        <p:nvSpPr>
          <p:cNvPr id="56" name="Right Arrow 55"/>
          <p:cNvSpPr/>
          <p:nvPr/>
        </p:nvSpPr>
        <p:spPr bwMode="auto">
          <a:xfrm rot="804143">
            <a:off x="4009835" y="2785837"/>
            <a:ext cx="4500839" cy="310779"/>
          </a:xfrm>
          <a:prstGeom prst="rightArrow">
            <a:avLst/>
          </a:prstGeom>
          <a:gradFill>
            <a:gsLst>
              <a:gs pos="0">
                <a:srgbClr val="DDEBCF"/>
              </a:gs>
              <a:gs pos="50000">
                <a:srgbClr val="9CB86E"/>
              </a:gs>
              <a:gs pos="100000">
                <a:srgbClr val="156B13"/>
              </a:gs>
            </a:gsLst>
            <a:lin ang="162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24285" tIns="62144" rIns="124285" bIns="62144" numCol="1" rtlCol="0" anchor="ctr" anchorCtr="0" compatLnSpc="1">
            <a:prstTxWarp prst="textNoShape">
              <a:avLst/>
            </a:prstTxWarp>
          </a:bodyPr>
          <a:lstStyle/>
          <a:p>
            <a:pPr algn="ctr" defTabSz="1242611"/>
            <a:endParaRPr lang="en-US" sz="3264" dirty="0">
              <a:solidFill>
                <a:schemeClr val="tx1"/>
              </a:solidFill>
              <a:latin typeface="Segoe UI Light" panose="020B0502040204020203" pitchFamily="34" charset="0"/>
            </a:endParaRPr>
          </a:p>
        </p:txBody>
      </p:sp>
      <p:grpSp>
        <p:nvGrpSpPr>
          <p:cNvPr id="57" name="Group 56"/>
          <p:cNvGrpSpPr/>
          <p:nvPr/>
        </p:nvGrpSpPr>
        <p:grpSpPr>
          <a:xfrm>
            <a:off x="1820403" y="2825604"/>
            <a:ext cx="3679517" cy="2650054"/>
            <a:chOff x="4933156" y="1843644"/>
            <a:chExt cx="3867154" cy="3527763"/>
          </a:xfrm>
        </p:grpSpPr>
        <p:sp>
          <p:nvSpPr>
            <p:cNvPr id="58" name="Oval 36"/>
            <p:cNvSpPr>
              <a:spLocks noChangeArrowheads="1"/>
            </p:cNvSpPr>
            <p:nvPr/>
          </p:nvSpPr>
          <p:spPr bwMode="auto">
            <a:xfrm>
              <a:off x="6152356" y="2881313"/>
              <a:ext cx="1371600" cy="1371600"/>
            </a:xfrm>
            <a:prstGeom prst="ellipse">
              <a:avLst/>
            </a:prstGeom>
            <a:solidFill>
              <a:schemeClr val="accent4"/>
            </a:solidFill>
            <a:ln>
              <a:headEnd/>
              <a:tailEnd/>
            </a:ln>
          </p:spPr>
          <p:style>
            <a:lnRef idx="1">
              <a:schemeClr val="accent3"/>
            </a:lnRef>
            <a:fillRef idx="3">
              <a:schemeClr val="accent3"/>
            </a:fillRef>
            <a:effectRef idx="2">
              <a:schemeClr val="accent3"/>
            </a:effectRef>
            <a:fontRef idx="minor">
              <a:schemeClr val="lt1"/>
            </a:fontRef>
          </p:style>
          <p:txBody>
            <a:bodyPr vert="horz" wrap="none" lIns="93233" tIns="46617" rIns="93233" bIns="46617" numCol="1" anchor="ctr" anchorCtr="0" compatLnSpc="1">
              <a:prstTxWarp prst="textNoShape">
                <a:avLst/>
              </a:prstTxWarp>
            </a:bodyPr>
            <a:lstStyle/>
            <a:p>
              <a:pPr algn="ctr" defTabSz="1243020">
                <a:spcBef>
                  <a:spcPct val="0"/>
                </a:spcBef>
                <a:defRPr/>
              </a:pPr>
              <a:r>
                <a:rPr lang="en-US" sz="2448" kern="0" dirty="0">
                  <a:latin typeface="Segoe UI" panose="020B0502040204020203" pitchFamily="34" charset="0"/>
                </a:rPr>
                <a:t>P</a:t>
              </a:r>
            </a:p>
          </p:txBody>
        </p:sp>
        <p:cxnSp>
          <p:nvCxnSpPr>
            <p:cNvPr id="59" name="AutoShape 37"/>
            <p:cNvCxnSpPr>
              <a:cxnSpLocks noChangeShapeType="1"/>
              <a:stCxn id="63" idx="0"/>
              <a:endCxn id="58" idx="2"/>
            </p:cNvCxnSpPr>
            <p:nvPr/>
          </p:nvCxnSpPr>
          <p:spPr bwMode="auto">
            <a:xfrm rot="16200000">
              <a:off x="5580856" y="3376613"/>
              <a:ext cx="381000" cy="762000"/>
            </a:xfrm>
            <a:prstGeom prst="curvedConnector2">
              <a:avLst/>
            </a:prstGeom>
            <a:noFill/>
            <a:ln w="9525" cap="flat" cmpd="sng" algn="ctr">
              <a:solidFill>
                <a:schemeClr val="tx1"/>
              </a:solidFill>
              <a:prstDash val="solid"/>
              <a:headEnd/>
              <a:tailEnd type="stealth" w="lg" len="lg"/>
            </a:ln>
            <a:effectLst/>
          </p:spPr>
        </p:cxnSp>
        <p:cxnSp>
          <p:nvCxnSpPr>
            <p:cNvPr id="60" name="AutoShape 38"/>
            <p:cNvCxnSpPr>
              <a:cxnSpLocks noChangeShapeType="1"/>
              <a:stCxn id="58" idx="3"/>
              <a:endCxn id="63" idx="5"/>
            </p:cNvCxnSpPr>
            <p:nvPr/>
          </p:nvCxnSpPr>
          <p:spPr bwMode="auto">
            <a:xfrm rot="5400000">
              <a:off x="5695160" y="4070353"/>
              <a:ext cx="677863" cy="639763"/>
            </a:xfrm>
            <a:prstGeom prst="curvedConnector3">
              <a:avLst>
                <a:gd name="adj1" fmla="val 108431"/>
              </a:avLst>
            </a:prstGeom>
            <a:noFill/>
            <a:ln w="9525" cap="flat" cmpd="sng" algn="ctr">
              <a:solidFill>
                <a:schemeClr val="tx1"/>
              </a:solidFill>
              <a:prstDash val="solid"/>
              <a:headEnd/>
              <a:tailEnd type="stealth" w="lg" len="lg"/>
            </a:ln>
            <a:effectLst/>
          </p:spPr>
        </p:cxnSp>
        <p:sp>
          <p:nvSpPr>
            <p:cNvPr id="61" name="Oval 41"/>
            <p:cNvSpPr>
              <a:spLocks noChangeArrowheads="1"/>
            </p:cNvSpPr>
            <p:nvPr/>
          </p:nvSpPr>
          <p:spPr bwMode="auto">
            <a:xfrm>
              <a:off x="7885910" y="4034955"/>
              <a:ext cx="914400" cy="9144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none" lIns="93233" tIns="46617" rIns="93233" bIns="46617" numCol="1" anchor="ctr" anchorCtr="0" compatLnSpc="1">
              <a:prstTxWarp prst="textNoShape">
                <a:avLst/>
              </a:prstTxWarp>
            </a:bodyPr>
            <a:lstStyle/>
            <a:p>
              <a:pPr algn="ctr" defTabSz="1243020">
                <a:spcBef>
                  <a:spcPct val="0"/>
                </a:spcBef>
                <a:defRPr/>
              </a:pPr>
              <a:r>
                <a:rPr lang="en-US" sz="2448" kern="0" dirty="0">
                  <a:latin typeface="Segoe UI" panose="020B0502040204020203" pitchFamily="34" charset="0"/>
                </a:rPr>
                <a:t>S</a:t>
              </a:r>
            </a:p>
          </p:txBody>
        </p:sp>
        <p:cxnSp>
          <p:nvCxnSpPr>
            <p:cNvPr id="62" name="AutoShape 50"/>
            <p:cNvCxnSpPr>
              <a:cxnSpLocks noChangeShapeType="1"/>
              <a:stCxn id="58" idx="5"/>
              <a:endCxn id="61" idx="3"/>
            </p:cNvCxnSpPr>
            <p:nvPr/>
          </p:nvCxnSpPr>
          <p:spPr bwMode="auto">
            <a:xfrm rot="16200000" flipH="1">
              <a:off x="7289757" y="4085379"/>
              <a:ext cx="763396" cy="696731"/>
            </a:xfrm>
            <a:prstGeom prst="curvedConnector3">
              <a:avLst>
                <a:gd name="adj1" fmla="val 132325"/>
              </a:avLst>
            </a:prstGeom>
            <a:noFill/>
            <a:ln w="9525" cap="flat" cmpd="sng" algn="ctr">
              <a:solidFill>
                <a:schemeClr val="tx1"/>
              </a:solidFill>
              <a:prstDash val="solid"/>
              <a:headEnd/>
              <a:tailEnd type="stealth" w="lg" len="lg"/>
            </a:ln>
            <a:effectLst/>
          </p:spPr>
        </p:cxnSp>
        <p:sp>
          <p:nvSpPr>
            <p:cNvPr id="63" name="Oval 52"/>
            <p:cNvSpPr>
              <a:spLocks noChangeArrowheads="1"/>
            </p:cNvSpPr>
            <p:nvPr/>
          </p:nvSpPr>
          <p:spPr bwMode="auto">
            <a:xfrm>
              <a:off x="4933156" y="3948113"/>
              <a:ext cx="914400" cy="914400"/>
            </a:xfrm>
            <a:prstGeom prst="ellipse">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none" lIns="93233" tIns="46617" rIns="93233" bIns="46617" numCol="1" anchor="ctr" anchorCtr="0" compatLnSpc="1">
              <a:prstTxWarp prst="textNoShape">
                <a:avLst/>
              </a:prstTxWarp>
            </a:bodyPr>
            <a:lstStyle/>
            <a:p>
              <a:pPr algn="ctr" defTabSz="1243020">
                <a:spcBef>
                  <a:spcPct val="0"/>
                </a:spcBef>
                <a:defRPr/>
              </a:pPr>
              <a:r>
                <a:rPr lang="en-US" sz="2448" kern="0" dirty="0">
                  <a:latin typeface="Segoe UI" panose="020B0502040204020203" pitchFamily="34" charset="0"/>
                </a:rPr>
                <a:t>S</a:t>
              </a:r>
            </a:p>
          </p:txBody>
        </p:sp>
        <p:cxnSp>
          <p:nvCxnSpPr>
            <p:cNvPr id="64" name="AutoShape 54"/>
            <p:cNvCxnSpPr>
              <a:cxnSpLocks noChangeShapeType="1"/>
              <a:stCxn id="61" idx="0"/>
              <a:endCxn id="58" idx="6"/>
            </p:cNvCxnSpPr>
            <p:nvPr/>
          </p:nvCxnSpPr>
          <p:spPr bwMode="auto">
            <a:xfrm rot="16200000" flipV="1">
              <a:off x="7699613" y="3391458"/>
              <a:ext cx="467842" cy="819154"/>
            </a:xfrm>
            <a:prstGeom prst="curvedConnector2">
              <a:avLst/>
            </a:prstGeom>
            <a:noFill/>
            <a:ln w="9525" cap="flat" cmpd="sng" algn="ctr">
              <a:solidFill>
                <a:schemeClr val="tx1"/>
              </a:solidFill>
              <a:prstDash val="solid"/>
              <a:headEnd/>
              <a:tailEnd type="stealth" w="lg" len="lg"/>
            </a:ln>
            <a:effectLst/>
          </p:spPr>
        </p:cxnSp>
        <p:sp>
          <p:nvSpPr>
            <p:cNvPr id="65" name="Line 61"/>
            <p:cNvSpPr>
              <a:spLocks noChangeShapeType="1"/>
            </p:cNvSpPr>
            <p:nvPr/>
          </p:nvSpPr>
          <p:spPr bwMode="auto">
            <a:xfrm>
              <a:off x="6914356" y="1890713"/>
              <a:ext cx="0" cy="990600"/>
            </a:xfrm>
            <a:prstGeom prst="line">
              <a:avLst/>
            </a:prstGeom>
            <a:noFill/>
            <a:ln w="9525" cap="flat" cmpd="sng" algn="ctr">
              <a:solidFill>
                <a:schemeClr val="tx1"/>
              </a:solidFill>
              <a:prstDash val="solid"/>
              <a:headEnd/>
              <a:tailEnd type="stealth" w="lg" len="lg"/>
            </a:ln>
            <a:effectLst/>
          </p:spPr>
          <p:txBody>
            <a:bodyPr vert="horz" wrap="square" lIns="93233" tIns="46617" rIns="93233" bIns="46617" numCol="1" anchor="t" anchorCtr="0" compatLnSpc="1">
              <a:prstTxWarp prst="textNoShape">
                <a:avLst/>
              </a:prstTxWarp>
            </a:bodyPr>
            <a:lstStyle/>
            <a:p>
              <a:pPr defTabSz="1243020">
                <a:defRPr/>
              </a:pPr>
              <a:endParaRPr lang="en-US" sz="2448" kern="0" dirty="0">
                <a:latin typeface="Segoe UI" panose="020B0502040204020203" pitchFamily="34" charset="0"/>
              </a:endParaRPr>
            </a:p>
          </p:txBody>
        </p:sp>
        <p:sp>
          <p:nvSpPr>
            <p:cNvPr id="66" name="Line 62"/>
            <p:cNvSpPr>
              <a:spLocks noChangeShapeType="1"/>
            </p:cNvSpPr>
            <p:nvPr/>
          </p:nvSpPr>
          <p:spPr bwMode="auto">
            <a:xfrm flipV="1">
              <a:off x="6761956" y="1890713"/>
              <a:ext cx="0" cy="990600"/>
            </a:xfrm>
            <a:prstGeom prst="line">
              <a:avLst/>
            </a:prstGeom>
            <a:noFill/>
            <a:ln w="9525" cap="flat" cmpd="sng" algn="ctr">
              <a:solidFill>
                <a:schemeClr val="tx1"/>
              </a:solidFill>
              <a:prstDash val="solid"/>
              <a:headEnd/>
              <a:tailEnd type="stealth" w="lg" len="lg"/>
            </a:ln>
            <a:effectLst/>
          </p:spPr>
          <p:txBody>
            <a:bodyPr vert="horz" wrap="square" lIns="93233" tIns="46617" rIns="93233" bIns="46617" numCol="1" anchor="t" anchorCtr="0" compatLnSpc="1">
              <a:prstTxWarp prst="textNoShape">
                <a:avLst/>
              </a:prstTxWarp>
            </a:bodyPr>
            <a:lstStyle/>
            <a:p>
              <a:pPr defTabSz="1243020">
                <a:defRPr/>
              </a:pPr>
              <a:endParaRPr lang="en-US" sz="2448" kern="0" dirty="0">
                <a:latin typeface="Segoe UI" panose="020B0502040204020203" pitchFamily="34" charset="0"/>
              </a:endParaRPr>
            </a:p>
          </p:txBody>
        </p:sp>
        <p:sp>
          <p:nvSpPr>
            <p:cNvPr id="67" name="Text Box 65"/>
            <p:cNvSpPr txBox="1">
              <a:spLocks noChangeArrowheads="1"/>
            </p:cNvSpPr>
            <p:nvPr/>
          </p:nvSpPr>
          <p:spPr bwMode="auto">
            <a:xfrm>
              <a:off x="6884135" y="4862512"/>
              <a:ext cx="801008"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Write</a:t>
              </a:r>
            </a:p>
          </p:txBody>
        </p:sp>
        <p:sp>
          <p:nvSpPr>
            <p:cNvPr id="68" name="Text Box 66"/>
            <p:cNvSpPr txBox="1">
              <a:spLocks noChangeArrowheads="1"/>
            </p:cNvSpPr>
            <p:nvPr/>
          </p:nvSpPr>
          <p:spPr bwMode="auto">
            <a:xfrm>
              <a:off x="5923756" y="4748765"/>
              <a:ext cx="801008"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Write</a:t>
              </a:r>
            </a:p>
          </p:txBody>
        </p:sp>
        <p:sp>
          <p:nvSpPr>
            <p:cNvPr id="69" name="Text Box 67"/>
            <p:cNvSpPr txBox="1">
              <a:spLocks noChangeArrowheads="1"/>
            </p:cNvSpPr>
            <p:nvPr/>
          </p:nvSpPr>
          <p:spPr bwMode="auto">
            <a:xfrm>
              <a:off x="7988880" y="3332404"/>
              <a:ext cx="603404"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Ack</a:t>
              </a:r>
            </a:p>
          </p:txBody>
        </p:sp>
        <p:sp>
          <p:nvSpPr>
            <p:cNvPr id="70" name="Text Box 69"/>
            <p:cNvSpPr txBox="1">
              <a:spLocks noChangeArrowheads="1"/>
            </p:cNvSpPr>
            <p:nvPr/>
          </p:nvSpPr>
          <p:spPr bwMode="auto">
            <a:xfrm>
              <a:off x="5225604" y="3203474"/>
              <a:ext cx="603404"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Ack</a:t>
              </a:r>
            </a:p>
          </p:txBody>
        </p:sp>
        <p:sp>
          <p:nvSpPr>
            <p:cNvPr id="71" name="Text Box 72"/>
            <p:cNvSpPr txBox="1">
              <a:spLocks noChangeArrowheads="1"/>
            </p:cNvSpPr>
            <p:nvPr/>
          </p:nvSpPr>
          <p:spPr bwMode="auto">
            <a:xfrm>
              <a:off x="6904158" y="1843644"/>
              <a:ext cx="758049"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Read</a:t>
              </a:r>
            </a:p>
          </p:txBody>
        </p:sp>
        <p:sp>
          <p:nvSpPr>
            <p:cNvPr id="73" name="Text Box 74"/>
            <p:cNvSpPr txBox="1">
              <a:spLocks noChangeArrowheads="1"/>
            </p:cNvSpPr>
            <p:nvPr/>
          </p:nvSpPr>
          <p:spPr bwMode="auto">
            <a:xfrm>
              <a:off x="6904158" y="2247597"/>
              <a:ext cx="801008"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Write</a:t>
              </a:r>
            </a:p>
          </p:txBody>
        </p:sp>
        <p:sp>
          <p:nvSpPr>
            <p:cNvPr id="74" name="Text Box 76"/>
            <p:cNvSpPr txBox="1">
              <a:spLocks noChangeArrowheads="1"/>
            </p:cNvSpPr>
            <p:nvPr/>
          </p:nvSpPr>
          <p:spPr bwMode="auto">
            <a:xfrm>
              <a:off x="6156421" y="2252684"/>
              <a:ext cx="603404" cy="508895"/>
            </a:xfrm>
            <a:prstGeom prst="rect">
              <a:avLst/>
            </a:prstGeom>
            <a:noFill/>
            <a:ln w="9525" algn="ctr">
              <a:noFill/>
              <a:miter lim="800000"/>
              <a:headEnd/>
              <a:tailEnd/>
            </a:ln>
            <a:effectLst/>
          </p:spPr>
          <p:txBody>
            <a:bodyPr vert="horz" wrap="none" lIns="93233" tIns="46617" rIns="93233" bIns="46617" numCol="1" anchor="t" anchorCtr="0" compatLnSpc="1">
              <a:prstTxWarp prst="textNoShape">
                <a:avLst/>
              </a:prstTxWarp>
              <a:spAutoFit/>
            </a:bodyPr>
            <a:lstStyle/>
            <a:p>
              <a:pPr defTabSz="1243020">
                <a:defRPr/>
              </a:pPr>
              <a:r>
                <a:rPr lang="en-US" sz="1836" kern="0" dirty="0">
                  <a:latin typeface="Segoe UI" panose="020B0502040204020203" pitchFamily="34" charset="0"/>
                </a:rPr>
                <a:t>Ack</a:t>
              </a:r>
            </a:p>
          </p:txBody>
        </p:sp>
      </p:grpSp>
      <p:sp>
        <p:nvSpPr>
          <p:cNvPr id="75" name="TextBox 74"/>
          <p:cNvSpPr txBox="1"/>
          <p:nvPr/>
        </p:nvSpPr>
        <p:spPr>
          <a:xfrm>
            <a:off x="8635085" y="3579510"/>
            <a:ext cx="274849" cy="354486"/>
          </a:xfrm>
          <a:prstGeom prst="rect">
            <a:avLst/>
          </a:prstGeom>
          <a:noFill/>
        </p:spPr>
        <p:txBody>
          <a:bodyPr wrap="none" lIns="93233" tIns="93233" rIns="93233" bIns="93233" rtlCol="0">
            <a:spAutoFit/>
          </a:bodyPr>
          <a:lstStyle/>
          <a:p>
            <a:pPr defTabSz="621648">
              <a:lnSpc>
                <a:spcPct val="90000"/>
              </a:lnSpc>
              <a:spcBef>
                <a:spcPct val="20000"/>
              </a:spcBef>
              <a:buSzPct val="90000"/>
            </a:pPr>
            <a:r>
              <a:rPr lang="en-US" sz="1200" dirty="0">
                <a:solidFill>
                  <a:schemeClr val="bg1"/>
                </a:solidFill>
                <a:effectLst>
                  <a:outerShdw blurRad="38100" dist="38100" dir="2700000" algn="tl">
                    <a:srgbClr val="000000">
                      <a:alpha val="43137"/>
                    </a:srgbClr>
                  </a:outerShdw>
                </a:effectLst>
                <a:latin typeface="Segoe UI" panose="020B0502040204020203" pitchFamily="34" charset="0"/>
              </a:rPr>
              <a:t>P</a:t>
            </a:r>
            <a:endParaRPr lang="en-US" sz="2800" dirty="0">
              <a:solidFill>
                <a:schemeClr val="bg1"/>
              </a:solidFill>
              <a:effectLst>
                <a:outerShdw blurRad="38100" dist="38100" dir="2700000" algn="tl">
                  <a:srgbClr val="000000">
                    <a:alpha val="43137"/>
                  </a:srgbClr>
                </a:outerShdw>
              </a:effectLst>
              <a:latin typeface="Segoe UI" panose="020B0502040204020203" pitchFamily="34" charset="0"/>
            </a:endParaRPr>
          </a:p>
        </p:txBody>
      </p:sp>
      <p:sp>
        <p:nvSpPr>
          <p:cNvPr id="76" name="TextBox 75"/>
          <p:cNvSpPr txBox="1"/>
          <p:nvPr/>
        </p:nvSpPr>
        <p:spPr>
          <a:xfrm>
            <a:off x="9505015" y="4748852"/>
            <a:ext cx="270041" cy="354486"/>
          </a:xfrm>
          <a:prstGeom prst="rect">
            <a:avLst/>
          </a:prstGeom>
          <a:noFill/>
        </p:spPr>
        <p:txBody>
          <a:bodyPr wrap="none" lIns="93233" tIns="93233" rIns="93233" bIns="93233" rtlCol="0">
            <a:spAutoFit/>
          </a:bodyPr>
          <a:lstStyle/>
          <a:p>
            <a:pPr defTabSz="621648">
              <a:lnSpc>
                <a:spcPct val="90000"/>
              </a:lnSpc>
              <a:spcBef>
                <a:spcPct val="20000"/>
              </a:spcBef>
              <a:buSzPct val="90000"/>
            </a:pPr>
            <a:r>
              <a:rPr lang="en-US" sz="1200" dirty="0">
                <a:solidFill>
                  <a:schemeClr val="bg1"/>
                </a:solidFill>
                <a:effectLst>
                  <a:outerShdw blurRad="38100" dist="38100" dir="2700000" algn="tl">
                    <a:srgbClr val="000000">
                      <a:alpha val="43137"/>
                    </a:srgbClr>
                  </a:outerShdw>
                </a:effectLst>
                <a:latin typeface="Segoe UI" panose="020B0502040204020203" pitchFamily="34" charset="0"/>
              </a:rPr>
              <a:t>S</a:t>
            </a:r>
            <a:endParaRPr lang="en-US" sz="2800" dirty="0">
              <a:solidFill>
                <a:schemeClr val="bg1"/>
              </a:solidFill>
              <a:effectLst>
                <a:outerShdw blurRad="38100" dist="38100" dir="2700000" algn="tl">
                  <a:srgbClr val="000000">
                    <a:alpha val="43137"/>
                  </a:srgbClr>
                </a:outerShdw>
              </a:effectLst>
              <a:latin typeface="Segoe UI" panose="020B0502040204020203" pitchFamily="34" charset="0"/>
            </a:endParaRPr>
          </a:p>
        </p:txBody>
      </p:sp>
      <p:sp>
        <p:nvSpPr>
          <p:cNvPr id="77" name="TextBox 76"/>
          <p:cNvSpPr txBox="1"/>
          <p:nvPr/>
        </p:nvSpPr>
        <p:spPr>
          <a:xfrm>
            <a:off x="10348514" y="3901785"/>
            <a:ext cx="270041" cy="354486"/>
          </a:xfrm>
          <a:prstGeom prst="rect">
            <a:avLst/>
          </a:prstGeom>
          <a:noFill/>
        </p:spPr>
        <p:txBody>
          <a:bodyPr wrap="none" lIns="93233" tIns="93233" rIns="93233" bIns="93233" rtlCol="0">
            <a:spAutoFit/>
          </a:bodyPr>
          <a:lstStyle/>
          <a:p>
            <a:pPr defTabSz="621648">
              <a:lnSpc>
                <a:spcPct val="90000"/>
              </a:lnSpc>
              <a:spcBef>
                <a:spcPct val="20000"/>
              </a:spcBef>
              <a:buSzPct val="90000"/>
            </a:pPr>
            <a:r>
              <a:rPr lang="en-US" sz="1200" dirty="0">
                <a:solidFill>
                  <a:schemeClr val="bg1"/>
                </a:solidFill>
                <a:effectLst>
                  <a:outerShdw blurRad="38100" dist="38100" dir="2700000" algn="tl">
                    <a:srgbClr val="000000">
                      <a:alpha val="43137"/>
                    </a:srgbClr>
                  </a:outerShdw>
                </a:effectLst>
                <a:latin typeface="Segoe UI" panose="020B0502040204020203" pitchFamily="34" charset="0"/>
              </a:rPr>
              <a:t>S</a:t>
            </a:r>
            <a:endParaRPr lang="en-US" sz="2800" dirty="0">
              <a:solidFill>
                <a:schemeClr val="bg1"/>
              </a:solidFill>
              <a:effectLst>
                <a:outerShdw blurRad="38100" dist="38100" dir="2700000" algn="tl">
                  <a:srgbClr val="000000">
                    <a:alpha val="43137"/>
                  </a:srgbClr>
                </a:outerShdw>
              </a:effectLst>
              <a:latin typeface="Segoe UI" panose="020B0502040204020203" pitchFamily="34" charset="0"/>
            </a:endParaRPr>
          </a:p>
        </p:txBody>
      </p:sp>
    </p:spTree>
    <p:extLst>
      <p:ext uri="{BB962C8B-B14F-4D97-AF65-F5344CB8AC3E}">
        <p14:creationId xmlns:p14="http://schemas.microsoft.com/office/powerpoint/2010/main" val="32019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014812" y="878769"/>
            <a:ext cx="3139768" cy="1534858"/>
          </a:xfrm>
          <a:prstGeom prst="rect">
            <a:avLst/>
          </a:prstGeom>
          <a:noFill/>
        </p:spPr>
        <p:txBody>
          <a:bodyPr wrap="square" rtlCol="0">
            <a:spAutoFit/>
          </a:bodyPr>
          <a:lstStyle/>
          <a:p>
            <a:r>
              <a:rPr lang="en-US" sz="1836" dirty="0">
                <a:solidFill>
                  <a:prstClr val="black"/>
                </a:solidFill>
                <a:latin typeface="Segoe UI" panose="020B0502040204020203" pitchFamily="34" charset="0"/>
              </a:rPr>
              <a:t>Upgrade Process</a:t>
            </a:r>
          </a:p>
          <a:p>
            <a:r>
              <a:rPr lang="en-US" sz="1836" dirty="0">
                <a:solidFill>
                  <a:prstClr val="black"/>
                </a:solidFill>
                <a:latin typeface="Segoe UI" panose="020B0502040204020203" pitchFamily="34" charset="0"/>
              </a:rPr>
              <a:t>1. Takes down the first upgrade domain and updates software.  This can only affect one replica.</a:t>
            </a:r>
          </a:p>
        </p:txBody>
      </p:sp>
      <p:pic>
        <p:nvPicPr>
          <p:cNvPr id="30" name="Picture 29"/>
          <p:cNvPicPr>
            <a:picLocks noChangeAspect="1"/>
          </p:cNvPicPr>
          <p:nvPr/>
        </p:nvPicPr>
        <p:blipFill>
          <a:blip r:embed="rId3"/>
          <a:stretch>
            <a:fillRect/>
          </a:stretch>
        </p:blipFill>
        <p:spPr>
          <a:xfrm>
            <a:off x="306775" y="1202743"/>
            <a:ext cx="8548607" cy="4305445"/>
          </a:xfrm>
          <a:prstGeom prst="rect">
            <a:avLst/>
          </a:prstGeom>
        </p:spPr>
      </p:pic>
      <p:sp>
        <p:nvSpPr>
          <p:cNvPr id="6" name="Title 5"/>
          <p:cNvSpPr>
            <a:spLocks noGrp="1"/>
          </p:cNvSpPr>
          <p:nvPr>
            <p:ph type="title"/>
          </p:nvPr>
        </p:nvSpPr>
        <p:spPr>
          <a:xfrm>
            <a:off x="199216" y="-74590"/>
            <a:ext cx="10724938" cy="1351952"/>
          </a:xfrm>
        </p:spPr>
        <p:txBody>
          <a:bodyPr/>
          <a:lstStyle/>
          <a:p>
            <a:r>
              <a:rPr lang="en-US" dirty="0">
                <a:latin typeface="Segoe UI Light" panose="020B0502040204020203" pitchFamily="34" charset="0"/>
              </a:rPr>
              <a:t>Deployment Rollout in Action</a:t>
            </a:r>
          </a:p>
        </p:txBody>
      </p:sp>
      <p:sp>
        <p:nvSpPr>
          <p:cNvPr id="9" name="TextBox 8"/>
          <p:cNvSpPr txBox="1"/>
          <p:nvPr/>
        </p:nvSpPr>
        <p:spPr>
          <a:xfrm>
            <a:off x="9014813" y="878768"/>
            <a:ext cx="3010751" cy="1246721"/>
          </a:xfrm>
          <a:prstGeom prst="rect">
            <a:avLst/>
          </a:prstGeom>
          <a:noFill/>
        </p:spPr>
        <p:txBody>
          <a:bodyPr wrap="square" rtlCol="0">
            <a:spAutoFit/>
          </a:bodyPr>
          <a:lstStyle/>
          <a:p>
            <a:r>
              <a:rPr lang="en-US" sz="1836" dirty="0">
                <a:solidFill>
                  <a:prstClr val="black"/>
                </a:solidFill>
                <a:latin typeface="Segoe UI" panose="020B0502040204020203" pitchFamily="34" charset="0"/>
              </a:rPr>
              <a:t>Racks equal to Fault Domain.  Upgrade Domains span all Fault Domains.</a:t>
            </a:r>
          </a:p>
        </p:txBody>
      </p:sp>
      <p:sp>
        <p:nvSpPr>
          <p:cNvPr id="10" name="TextBox 9"/>
          <p:cNvSpPr txBox="1"/>
          <p:nvPr/>
        </p:nvSpPr>
        <p:spPr>
          <a:xfrm>
            <a:off x="9014815" y="878769"/>
            <a:ext cx="3010751" cy="2069926"/>
          </a:xfrm>
          <a:prstGeom prst="rect">
            <a:avLst/>
          </a:prstGeom>
          <a:noFill/>
        </p:spPr>
        <p:txBody>
          <a:bodyPr wrap="square" rtlCol="0">
            <a:spAutoFit/>
          </a:bodyPr>
          <a:lstStyle/>
          <a:p>
            <a:r>
              <a:rPr lang="en-US" sz="1836" dirty="0">
                <a:solidFill>
                  <a:prstClr val="black"/>
                </a:solidFill>
                <a:latin typeface="Segoe UI" panose="020B0502040204020203" pitchFamily="34" charset="0"/>
              </a:rPr>
              <a:t>Placement Process</a:t>
            </a:r>
          </a:p>
          <a:p>
            <a:r>
              <a:rPr lang="en-US" sz="1836" dirty="0">
                <a:solidFill>
                  <a:prstClr val="black"/>
                </a:solidFill>
                <a:latin typeface="Segoe UI" panose="020B0502040204020203" pitchFamily="34" charset="0"/>
              </a:rPr>
              <a:t>1. Pick any node for first replica.  That results in that Fault Domain and Upgrade Domain being unavailable for other replicas.</a:t>
            </a:r>
          </a:p>
          <a:p>
            <a:endParaRPr lang="en-US" sz="1836" dirty="0">
              <a:solidFill>
                <a:prstClr val="black"/>
              </a:solidFill>
              <a:latin typeface="Segoe UI" panose="020B0502040204020203" pitchFamily="34" charset="0"/>
            </a:endParaRPr>
          </a:p>
        </p:txBody>
      </p:sp>
      <p:pic>
        <p:nvPicPr>
          <p:cNvPr id="11" name="Picture 10"/>
          <p:cNvPicPr>
            <a:picLocks noChangeAspect="1"/>
          </p:cNvPicPr>
          <p:nvPr/>
        </p:nvPicPr>
        <p:blipFill>
          <a:blip r:embed="rId4"/>
          <a:stretch>
            <a:fillRect/>
          </a:stretch>
        </p:blipFill>
        <p:spPr>
          <a:xfrm>
            <a:off x="2859496" y="3288396"/>
            <a:ext cx="1255091" cy="617574"/>
          </a:xfrm>
          <a:prstGeom prst="rect">
            <a:avLst/>
          </a:prstGeom>
        </p:spPr>
      </p:pic>
      <p:pic>
        <p:nvPicPr>
          <p:cNvPr id="12" name="Picture 11"/>
          <p:cNvPicPr>
            <a:picLocks noChangeAspect="1"/>
          </p:cNvPicPr>
          <p:nvPr/>
        </p:nvPicPr>
        <p:blipFill>
          <a:blip r:embed="rId5"/>
          <a:stretch>
            <a:fillRect/>
          </a:stretch>
        </p:blipFill>
        <p:spPr>
          <a:xfrm>
            <a:off x="3320404" y="3437466"/>
            <a:ext cx="333273" cy="319435"/>
          </a:xfrm>
          <a:prstGeom prst="rect">
            <a:avLst/>
          </a:prstGeom>
        </p:spPr>
      </p:pic>
      <p:pic>
        <p:nvPicPr>
          <p:cNvPr id="13" name="Picture 12"/>
          <p:cNvPicPr>
            <a:picLocks noChangeAspect="1"/>
          </p:cNvPicPr>
          <p:nvPr/>
        </p:nvPicPr>
        <p:blipFill>
          <a:blip r:embed="rId6"/>
          <a:stretch>
            <a:fillRect/>
          </a:stretch>
        </p:blipFill>
        <p:spPr>
          <a:xfrm>
            <a:off x="2859496" y="2176074"/>
            <a:ext cx="1255091" cy="1100062"/>
          </a:xfrm>
          <a:prstGeom prst="rect">
            <a:avLst/>
          </a:prstGeom>
        </p:spPr>
      </p:pic>
      <p:pic>
        <p:nvPicPr>
          <p:cNvPr id="14" name="Picture 13"/>
          <p:cNvPicPr>
            <a:picLocks noChangeAspect="1"/>
          </p:cNvPicPr>
          <p:nvPr/>
        </p:nvPicPr>
        <p:blipFill>
          <a:blip r:embed="rId7"/>
          <a:stretch>
            <a:fillRect/>
          </a:stretch>
        </p:blipFill>
        <p:spPr>
          <a:xfrm>
            <a:off x="2859495" y="3905970"/>
            <a:ext cx="1255091" cy="1056811"/>
          </a:xfrm>
          <a:prstGeom prst="rect">
            <a:avLst/>
          </a:prstGeom>
        </p:spPr>
      </p:pic>
      <p:pic>
        <p:nvPicPr>
          <p:cNvPr id="15" name="Picture 14"/>
          <p:cNvPicPr>
            <a:picLocks noChangeAspect="1"/>
          </p:cNvPicPr>
          <p:nvPr/>
        </p:nvPicPr>
        <p:blipFill>
          <a:blip r:embed="rId8"/>
          <a:stretch>
            <a:fillRect/>
          </a:stretch>
        </p:blipFill>
        <p:spPr>
          <a:xfrm>
            <a:off x="4341768" y="3315880"/>
            <a:ext cx="4263489" cy="567884"/>
          </a:xfrm>
          <a:prstGeom prst="rect">
            <a:avLst/>
          </a:prstGeom>
        </p:spPr>
      </p:pic>
      <p:pic>
        <p:nvPicPr>
          <p:cNvPr id="16" name="Picture 15"/>
          <p:cNvPicPr>
            <a:picLocks noChangeAspect="1"/>
          </p:cNvPicPr>
          <p:nvPr/>
        </p:nvPicPr>
        <p:blipFill>
          <a:blip r:embed="rId8"/>
          <a:stretch>
            <a:fillRect/>
          </a:stretch>
        </p:blipFill>
        <p:spPr>
          <a:xfrm>
            <a:off x="1385842" y="3328893"/>
            <a:ext cx="1344639" cy="567884"/>
          </a:xfrm>
          <a:prstGeom prst="rect">
            <a:avLst/>
          </a:prstGeom>
        </p:spPr>
      </p:pic>
      <p:sp>
        <p:nvSpPr>
          <p:cNvPr id="17" name="TextBox 16"/>
          <p:cNvSpPr txBox="1"/>
          <p:nvPr/>
        </p:nvSpPr>
        <p:spPr>
          <a:xfrm>
            <a:off x="9014813" y="2677080"/>
            <a:ext cx="3010753" cy="1246721"/>
          </a:xfrm>
          <a:prstGeom prst="rect">
            <a:avLst/>
          </a:prstGeom>
          <a:noFill/>
        </p:spPr>
        <p:txBody>
          <a:bodyPr wrap="square" rtlCol="0">
            <a:spAutoFit/>
          </a:bodyPr>
          <a:lstStyle/>
          <a:p>
            <a:r>
              <a:rPr lang="en-US" sz="1836" dirty="0">
                <a:solidFill>
                  <a:prstClr val="black"/>
                </a:solidFill>
                <a:latin typeface="Segoe UI" panose="020B0502040204020203" pitchFamily="34" charset="0"/>
              </a:rPr>
              <a:t>2. Pick the second replica from any node not already disqualified.  This excludes another FD and UD.</a:t>
            </a:r>
          </a:p>
        </p:txBody>
      </p:sp>
      <p:pic>
        <p:nvPicPr>
          <p:cNvPr id="18" name="Picture 17"/>
          <p:cNvPicPr>
            <a:picLocks noChangeAspect="1"/>
          </p:cNvPicPr>
          <p:nvPr/>
        </p:nvPicPr>
        <p:blipFill>
          <a:blip r:embed="rId4"/>
          <a:stretch>
            <a:fillRect/>
          </a:stretch>
        </p:blipFill>
        <p:spPr>
          <a:xfrm>
            <a:off x="7411485" y="4345206"/>
            <a:ext cx="1255091" cy="617574"/>
          </a:xfrm>
          <a:prstGeom prst="rect">
            <a:avLst/>
          </a:prstGeom>
        </p:spPr>
      </p:pic>
      <p:pic>
        <p:nvPicPr>
          <p:cNvPr id="19" name="Picture 18"/>
          <p:cNvPicPr>
            <a:picLocks noChangeAspect="1"/>
          </p:cNvPicPr>
          <p:nvPr/>
        </p:nvPicPr>
        <p:blipFill>
          <a:blip r:embed="rId8"/>
          <a:stretch>
            <a:fillRect/>
          </a:stretch>
        </p:blipFill>
        <p:spPr>
          <a:xfrm>
            <a:off x="1388685" y="4386735"/>
            <a:ext cx="5747325" cy="567884"/>
          </a:xfrm>
          <a:prstGeom prst="rect">
            <a:avLst/>
          </a:prstGeom>
        </p:spPr>
      </p:pic>
      <p:pic>
        <p:nvPicPr>
          <p:cNvPr id="20" name="Picture 19"/>
          <p:cNvPicPr>
            <a:picLocks noChangeAspect="1"/>
          </p:cNvPicPr>
          <p:nvPr/>
        </p:nvPicPr>
        <p:blipFill>
          <a:blip r:embed="rId6"/>
          <a:stretch>
            <a:fillRect/>
          </a:stretch>
        </p:blipFill>
        <p:spPr>
          <a:xfrm>
            <a:off x="7411485" y="2176074"/>
            <a:ext cx="1255091" cy="2210661"/>
          </a:xfrm>
          <a:prstGeom prst="rect">
            <a:avLst/>
          </a:prstGeom>
        </p:spPr>
      </p:pic>
      <p:pic>
        <p:nvPicPr>
          <p:cNvPr id="22" name="Picture 21"/>
          <p:cNvPicPr>
            <a:picLocks noChangeAspect="1"/>
          </p:cNvPicPr>
          <p:nvPr/>
        </p:nvPicPr>
        <p:blipFill>
          <a:blip r:embed="rId9"/>
          <a:stretch>
            <a:fillRect/>
          </a:stretch>
        </p:blipFill>
        <p:spPr>
          <a:xfrm>
            <a:off x="7872393" y="4508195"/>
            <a:ext cx="333273" cy="319435"/>
          </a:xfrm>
          <a:prstGeom prst="rect">
            <a:avLst/>
          </a:prstGeom>
        </p:spPr>
      </p:pic>
      <p:sp>
        <p:nvSpPr>
          <p:cNvPr id="23" name="TextBox 22"/>
          <p:cNvSpPr txBox="1"/>
          <p:nvPr/>
        </p:nvSpPr>
        <p:spPr>
          <a:xfrm>
            <a:off x="9014813" y="3984994"/>
            <a:ext cx="3010753" cy="958583"/>
          </a:xfrm>
          <a:prstGeom prst="rect">
            <a:avLst/>
          </a:prstGeom>
          <a:noFill/>
        </p:spPr>
        <p:txBody>
          <a:bodyPr wrap="square" rtlCol="0">
            <a:spAutoFit/>
          </a:bodyPr>
          <a:lstStyle/>
          <a:p>
            <a:r>
              <a:rPr lang="en-US" sz="1836" dirty="0">
                <a:solidFill>
                  <a:prstClr val="black"/>
                </a:solidFill>
                <a:latin typeface="Segoe UI" panose="020B0502040204020203" pitchFamily="34" charset="0"/>
              </a:rPr>
              <a:t>3. Repeat until you have placed the required number of replicas.</a:t>
            </a:r>
          </a:p>
        </p:txBody>
      </p:sp>
      <p:pic>
        <p:nvPicPr>
          <p:cNvPr id="24" name="Picture 23"/>
          <p:cNvPicPr>
            <a:picLocks noChangeAspect="1"/>
          </p:cNvPicPr>
          <p:nvPr/>
        </p:nvPicPr>
        <p:blipFill>
          <a:blip r:embed="rId4"/>
          <a:stretch>
            <a:fillRect/>
          </a:stretch>
        </p:blipFill>
        <p:spPr>
          <a:xfrm>
            <a:off x="5892020" y="2149136"/>
            <a:ext cx="1255091" cy="617574"/>
          </a:xfrm>
          <a:prstGeom prst="rect">
            <a:avLst/>
          </a:prstGeom>
        </p:spPr>
      </p:pic>
      <p:pic>
        <p:nvPicPr>
          <p:cNvPr id="25" name="Picture 24"/>
          <p:cNvPicPr>
            <a:picLocks noChangeAspect="1"/>
          </p:cNvPicPr>
          <p:nvPr/>
        </p:nvPicPr>
        <p:blipFill>
          <a:blip r:embed="rId10"/>
          <a:stretch>
            <a:fillRect/>
          </a:stretch>
        </p:blipFill>
        <p:spPr>
          <a:xfrm>
            <a:off x="6352928" y="2298206"/>
            <a:ext cx="333273" cy="319435"/>
          </a:xfrm>
          <a:prstGeom prst="rect">
            <a:avLst/>
          </a:prstGeom>
        </p:spPr>
      </p:pic>
      <p:pic>
        <p:nvPicPr>
          <p:cNvPr id="26" name="Picture 25"/>
          <p:cNvPicPr>
            <a:picLocks noChangeAspect="1"/>
          </p:cNvPicPr>
          <p:nvPr/>
        </p:nvPicPr>
        <p:blipFill>
          <a:blip r:embed="rId6"/>
          <a:stretch>
            <a:fillRect/>
          </a:stretch>
        </p:blipFill>
        <p:spPr>
          <a:xfrm>
            <a:off x="5875045" y="2726105"/>
            <a:ext cx="1255091" cy="2210661"/>
          </a:xfrm>
          <a:prstGeom prst="rect">
            <a:avLst/>
          </a:prstGeom>
        </p:spPr>
      </p:pic>
      <p:pic>
        <p:nvPicPr>
          <p:cNvPr id="27" name="Picture 26"/>
          <p:cNvPicPr>
            <a:picLocks noChangeAspect="1"/>
          </p:cNvPicPr>
          <p:nvPr/>
        </p:nvPicPr>
        <p:blipFill>
          <a:blip r:embed="rId8"/>
          <a:stretch>
            <a:fillRect/>
          </a:stretch>
        </p:blipFill>
        <p:spPr>
          <a:xfrm>
            <a:off x="1388581" y="2182948"/>
            <a:ext cx="4263489" cy="567884"/>
          </a:xfrm>
          <a:prstGeom prst="rect">
            <a:avLst/>
          </a:prstGeom>
        </p:spPr>
      </p:pic>
      <p:pic>
        <p:nvPicPr>
          <p:cNvPr id="29" name="Picture 28"/>
          <p:cNvPicPr>
            <a:picLocks noChangeAspect="1"/>
          </p:cNvPicPr>
          <p:nvPr/>
        </p:nvPicPr>
        <p:blipFill>
          <a:blip r:embed="rId8"/>
          <a:stretch>
            <a:fillRect/>
          </a:stretch>
        </p:blipFill>
        <p:spPr>
          <a:xfrm>
            <a:off x="1401347" y="2182948"/>
            <a:ext cx="7265229" cy="567884"/>
          </a:xfrm>
          <a:prstGeom prst="rect">
            <a:avLst/>
          </a:prstGeom>
        </p:spPr>
      </p:pic>
      <p:sp>
        <p:nvSpPr>
          <p:cNvPr id="31" name="TextBox 30"/>
          <p:cNvSpPr txBox="1"/>
          <p:nvPr/>
        </p:nvSpPr>
        <p:spPr>
          <a:xfrm>
            <a:off x="9014813" y="2377227"/>
            <a:ext cx="2902655" cy="1534858"/>
          </a:xfrm>
          <a:prstGeom prst="rect">
            <a:avLst/>
          </a:prstGeom>
          <a:noFill/>
        </p:spPr>
        <p:txBody>
          <a:bodyPr wrap="square" rtlCol="0">
            <a:spAutoFit/>
          </a:bodyPr>
          <a:lstStyle/>
          <a:p>
            <a:r>
              <a:rPr lang="en-US" sz="1836" dirty="0">
                <a:solidFill>
                  <a:prstClr val="black"/>
                </a:solidFill>
                <a:latin typeface="Segoe UI" panose="020B0502040204020203" pitchFamily="34" charset="0"/>
              </a:rPr>
              <a:t>2. First UD is brought back up and waits for the machines to come back healthy.  Then second UD is shut down.</a:t>
            </a:r>
          </a:p>
        </p:txBody>
      </p:sp>
      <p:pic>
        <p:nvPicPr>
          <p:cNvPr id="32" name="Picture 31"/>
          <p:cNvPicPr>
            <a:picLocks noChangeAspect="1"/>
          </p:cNvPicPr>
          <p:nvPr/>
        </p:nvPicPr>
        <p:blipFill>
          <a:blip r:embed="rId8"/>
          <a:stretch>
            <a:fillRect/>
          </a:stretch>
        </p:blipFill>
        <p:spPr>
          <a:xfrm>
            <a:off x="1388601" y="2754913"/>
            <a:ext cx="7265229" cy="567884"/>
          </a:xfrm>
          <a:prstGeom prst="rect">
            <a:avLst/>
          </a:prstGeom>
        </p:spPr>
      </p:pic>
      <p:sp>
        <p:nvSpPr>
          <p:cNvPr id="33" name="TextBox 32"/>
          <p:cNvSpPr txBox="1"/>
          <p:nvPr/>
        </p:nvSpPr>
        <p:spPr>
          <a:xfrm>
            <a:off x="9012514" y="3967654"/>
            <a:ext cx="3139768" cy="670445"/>
          </a:xfrm>
          <a:prstGeom prst="rect">
            <a:avLst/>
          </a:prstGeom>
          <a:noFill/>
        </p:spPr>
        <p:txBody>
          <a:bodyPr wrap="square" rtlCol="0">
            <a:spAutoFit/>
          </a:bodyPr>
          <a:lstStyle/>
          <a:p>
            <a:r>
              <a:rPr lang="en-US" sz="1836" dirty="0">
                <a:solidFill>
                  <a:prstClr val="black"/>
                </a:solidFill>
                <a:latin typeface="Segoe UI" panose="020B0502040204020203" pitchFamily="34" charset="0"/>
              </a:rPr>
              <a:t>3. Repeat until all UDs have been upgraded.</a:t>
            </a:r>
          </a:p>
        </p:txBody>
      </p:sp>
      <p:pic>
        <p:nvPicPr>
          <p:cNvPr id="34" name="Picture 33"/>
          <p:cNvPicPr>
            <a:picLocks noChangeAspect="1"/>
          </p:cNvPicPr>
          <p:nvPr/>
        </p:nvPicPr>
        <p:blipFill>
          <a:blip r:embed="rId8"/>
          <a:stretch>
            <a:fillRect/>
          </a:stretch>
        </p:blipFill>
        <p:spPr>
          <a:xfrm>
            <a:off x="1401347" y="3318099"/>
            <a:ext cx="7265229" cy="567884"/>
          </a:xfrm>
          <a:prstGeom prst="rect">
            <a:avLst/>
          </a:prstGeom>
        </p:spPr>
      </p:pic>
      <p:sp>
        <p:nvSpPr>
          <p:cNvPr id="35" name="TextBox 34"/>
          <p:cNvSpPr txBox="1"/>
          <p:nvPr/>
        </p:nvSpPr>
        <p:spPr>
          <a:xfrm>
            <a:off x="9012514" y="4901086"/>
            <a:ext cx="3306503" cy="1534858"/>
          </a:xfrm>
          <a:prstGeom prst="rect">
            <a:avLst/>
          </a:prstGeom>
          <a:noFill/>
        </p:spPr>
        <p:txBody>
          <a:bodyPr wrap="square" rtlCol="0">
            <a:spAutoFit/>
          </a:bodyPr>
          <a:lstStyle/>
          <a:p>
            <a:r>
              <a:rPr lang="en-US" sz="1836" dirty="0">
                <a:solidFill>
                  <a:prstClr val="black"/>
                </a:solidFill>
                <a:latin typeface="Segoe UI" panose="020B0502040204020203" pitchFamily="34" charset="0"/>
              </a:rPr>
              <a:t>Note: Upgrades can withstand a simultaneous fault domain failure with high enough spare capacity and replica count</a:t>
            </a:r>
          </a:p>
        </p:txBody>
      </p:sp>
      <p:pic>
        <p:nvPicPr>
          <p:cNvPr id="36" name="Picture 35"/>
          <p:cNvPicPr>
            <a:picLocks noChangeAspect="1"/>
          </p:cNvPicPr>
          <p:nvPr/>
        </p:nvPicPr>
        <p:blipFill>
          <a:blip r:embed="rId7"/>
          <a:stretch>
            <a:fillRect/>
          </a:stretch>
        </p:blipFill>
        <p:spPr>
          <a:xfrm>
            <a:off x="4406416" y="2182949"/>
            <a:ext cx="1255091" cy="2850034"/>
          </a:xfrm>
          <a:prstGeom prst="rect">
            <a:avLst/>
          </a:prstGeom>
        </p:spPr>
      </p:pic>
    </p:spTree>
    <p:extLst>
      <p:ext uri="{BB962C8B-B14F-4D97-AF65-F5344CB8AC3E}">
        <p14:creationId xmlns:p14="http://schemas.microsoft.com/office/powerpoint/2010/main" val="16752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3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36"/>
                                        </p:tgtEl>
                                        <p:attrNameLst>
                                          <p:attrName>style.visibility</p:attrName>
                                        </p:attrNameLst>
                                      </p:cBhvr>
                                      <p:to>
                                        <p:strVal val="hidden"/>
                                      </p:to>
                                    </p:set>
                                  </p:childTnLst>
                                </p:cTn>
                              </p:par>
                              <p:par>
                                <p:cTn id="97" presetID="1" presetClass="entr" presetSubtype="0"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9" grpId="0"/>
      <p:bldP spid="10" grpId="0"/>
      <p:bldP spid="10" grpId="1"/>
      <p:bldP spid="17" grpId="0"/>
      <p:bldP spid="17" grpId="1"/>
      <p:bldP spid="23" grpId="0"/>
      <p:bldP spid="23" grpId="1"/>
      <p:bldP spid="31" grpId="0"/>
      <p:bldP spid="33"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173" y="177989"/>
            <a:ext cx="10724938" cy="1351952"/>
          </a:xfrm>
        </p:spPr>
        <p:txBody>
          <a:bodyPr/>
          <a:lstStyle/>
          <a:p>
            <a:r>
              <a:rPr lang="en-US" sz="4080" dirty="0">
                <a:latin typeface="Segoe UI Light" panose="020B0502040204020203" pitchFamily="34" charset="0"/>
              </a:rPr>
              <a:t>Azure SQL DB V12: Azure Region View</a:t>
            </a:r>
            <a:endParaRPr lang="en-US" dirty="0">
              <a:latin typeface="Segoe UI Light" panose="020B0502040204020203" pitchFamily="34" charset="0"/>
            </a:endParaRPr>
          </a:p>
        </p:txBody>
      </p:sp>
      <p:pic>
        <p:nvPicPr>
          <p:cNvPr id="6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074" y="2935464"/>
            <a:ext cx="529490" cy="529490"/>
          </a:xfrm>
          <a:prstGeom prst="rect">
            <a:avLst/>
          </a:prstGeom>
        </p:spPr>
      </p:pic>
      <p:pic>
        <p:nvPicPr>
          <p:cNvPr id="6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564" y="2935463"/>
            <a:ext cx="529490" cy="529490"/>
          </a:xfrm>
          <a:prstGeom prst="rect">
            <a:avLst/>
          </a:prstGeom>
        </p:spPr>
      </p:pic>
      <p:pic>
        <p:nvPicPr>
          <p:cNvPr id="6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19" y="2935463"/>
            <a:ext cx="529490" cy="529490"/>
          </a:xfrm>
          <a:prstGeom prst="rect">
            <a:avLst/>
          </a:prstGeom>
        </p:spPr>
      </p:pic>
      <p:pic>
        <p:nvPicPr>
          <p:cNvPr id="6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9074" y="2935463"/>
            <a:ext cx="529490" cy="529490"/>
          </a:xfrm>
          <a:prstGeom prst="rect">
            <a:avLst/>
          </a:prstGeom>
        </p:spPr>
      </p:pic>
      <p:pic>
        <p:nvPicPr>
          <p:cNvPr id="7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1839" y="3604011"/>
            <a:ext cx="529490" cy="529490"/>
          </a:xfrm>
          <a:prstGeom prst="rect">
            <a:avLst/>
          </a:prstGeom>
        </p:spPr>
      </p:pic>
      <p:pic>
        <p:nvPicPr>
          <p:cNvPr id="7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1329" y="3604010"/>
            <a:ext cx="529490" cy="529490"/>
          </a:xfrm>
          <a:prstGeom prst="rect">
            <a:avLst/>
          </a:prstGeom>
        </p:spPr>
      </p:pic>
      <p:pic>
        <p:nvPicPr>
          <p:cNvPr id="7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9584" y="3604010"/>
            <a:ext cx="529490" cy="529490"/>
          </a:xfrm>
          <a:prstGeom prst="rect">
            <a:avLst/>
          </a:prstGeom>
        </p:spPr>
      </p:pic>
      <p:pic>
        <p:nvPicPr>
          <p:cNvPr id="7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839" y="3604010"/>
            <a:ext cx="529490" cy="529490"/>
          </a:xfrm>
          <a:prstGeom prst="rect">
            <a:avLst/>
          </a:prstGeom>
        </p:spPr>
      </p:pic>
      <p:sp>
        <p:nvSpPr>
          <p:cNvPr id="90" name="Oval 89"/>
          <p:cNvSpPr/>
          <p:nvPr/>
        </p:nvSpPr>
        <p:spPr>
          <a:xfrm>
            <a:off x="5218394" y="3117263"/>
            <a:ext cx="1856303" cy="83443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nvGrpSpPr>
          <p:cNvPr id="94" name="Group 93"/>
          <p:cNvGrpSpPr/>
          <p:nvPr/>
        </p:nvGrpSpPr>
        <p:grpSpPr>
          <a:xfrm>
            <a:off x="2262961" y="5156805"/>
            <a:ext cx="542728" cy="529490"/>
            <a:chOff x="2716687" y="5272717"/>
            <a:chExt cx="532135" cy="519155"/>
          </a:xfrm>
        </p:grpSpPr>
        <p:pic>
          <p:nvPicPr>
            <p:cNvPr id="7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93" name="Can 92"/>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95" name="Group 94"/>
          <p:cNvGrpSpPr/>
          <p:nvPr/>
        </p:nvGrpSpPr>
        <p:grpSpPr>
          <a:xfrm>
            <a:off x="1660172" y="5156805"/>
            <a:ext cx="542728" cy="529490"/>
            <a:chOff x="2716687" y="5272717"/>
            <a:chExt cx="532135" cy="519155"/>
          </a:xfrm>
        </p:grpSpPr>
        <p:pic>
          <p:nvPicPr>
            <p:cNvPr id="9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97" name="Can 96"/>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98" name="Group 97"/>
          <p:cNvGrpSpPr/>
          <p:nvPr/>
        </p:nvGrpSpPr>
        <p:grpSpPr>
          <a:xfrm>
            <a:off x="1044143" y="5156805"/>
            <a:ext cx="542728" cy="529490"/>
            <a:chOff x="2716687" y="5272717"/>
            <a:chExt cx="532135" cy="519155"/>
          </a:xfrm>
        </p:grpSpPr>
        <p:pic>
          <p:nvPicPr>
            <p:cNvPr id="9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00" name="Can 99"/>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01" name="Group 100"/>
          <p:cNvGrpSpPr/>
          <p:nvPr/>
        </p:nvGrpSpPr>
        <p:grpSpPr>
          <a:xfrm>
            <a:off x="431821" y="5156805"/>
            <a:ext cx="542728" cy="529490"/>
            <a:chOff x="2716687" y="5272717"/>
            <a:chExt cx="532135" cy="519155"/>
          </a:xfrm>
        </p:grpSpPr>
        <p:pic>
          <p:nvPicPr>
            <p:cNvPr id="10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03" name="Can 102"/>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04" name="Group 103"/>
          <p:cNvGrpSpPr/>
          <p:nvPr/>
        </p:nvGrpSpPr>
        <p:grpSpPr>
          <a:xfrm>
            <a:off x="2262961" y="5825352"/>
            <a:ext cx="542728" cy="529490"/>
            <a:chOff x="2716687" y="5272717"/>
            <a:chExt cx="532135" cy="519155"/>
          </a:xfrm>
        </p:grpSpPr>
        <p:pic>
          <p:nvPicPr>
            <p:cNvPr id="10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06" name="Can 105"/>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07" name="Group 106"/>
          <p:cNvGrpSpPr/>
          <p:nvPr/>
        </p:nvGrpSpPr>
        <p:grpSpPr>
          <a:xfrm>
            <a:off x="1660172" y="5825352"/>
            <a:ext cx="542728" cy="529490"/>
            <a:chOff x="2716687" y="5272717"/>
            <a:chExt cx="532135" cy="519155"/>
          </a:xfrm>
        </p:grpSpPr>
        <p:pic>
          <p:nvPicPr>
            <p:cNvPr id="10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09" name="Can 108"/>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10" name="Group 109"/>
          <p:cNvGrpSpPr/>
          <p:nvPr/>
        </p:nvGrpSpPr>
        <p:grpSpPr>
          <a:xfrm>
            <a:off x="1044143" y="5825352"/>
            <a:ext cx="542728" cy="529490"/>
            <a:chOff x="2716687" y="5272717"/>
            <a:chExt cx="532135" cy="519155"/>
          </a:xfrm>
        </p:grpSpPr>
        <p:pic>
          <p:nvPicPr>
            <p:cNvPr id="1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12" name="Can 111"/>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13" name="Group 112"/>
          <p:cNvGrpSpPr/>
          <p:nvPr/>
        </p:nvGrpSpPr>
        <p:grpSpPr>
          <a:xfrm>
            <a:off x="431821" y="5825352"/>
            <a:ext cx="542728" cy="529490"/>
            <a:chOff x="2716687" y="5272717"/>
            <a:chExt cx="532135" cy="519155"/>
          </a:xfrm>
        </p:grpSpPr>
        <p:pic>
          <p:nvPicPr>
            <p:cNvPr id="11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15" name="Can 114"/>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sp>
        <p:nvSpPr>
          <p:cNvPr id="132" name="Rectangle 131"/>
          <p:cNvSpPr/>
          <p:nvPr/>
        </p:nvSpPr>
        <p:spPr>
          <a:xfrm>
            <a:off x="559250" y="1799314"/>
            <a:ext cx="1402464" cy="3307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rPr>
              <a:t>Customer App</a:t>
            </a:r>
          </a:p>
        </p:txBody>
      </p:sp>
      <p:sp>
        <p:nvSpPr>
          <p:cNvPr id="133" name="Rectangle 132"/>
          <p:cNvSpPr/>
          <p:nvPr/>
        </p:nvSpPr>
        <p:spPr>
          <a:xfrm>
            <a:off x="736971" y="2344517"/>
            <a:ext cx="1047023" cy="361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rPr>
              <a:t>SQL Client</a:t>
            </a:r>
          </a:p>
        </p:txBody>
      </p:sp>
      <p:cxnSp>
        <p:nvCxnSpPr>
          <p:cNvPr id="134" name="Straight Arrow Connector 133"/>
          <p:cNvCxnSpPr>
            <a:stCxn id="132" idx="2"/>
            <a:endCxn id="133" idx="0"/>
          </p:cNvCxnSpPr>
          <p:nvPr/>
        </p:nvCxnSpPr>
        <p:spPr>
          <a:xfrm>
            <a:off x="1260482" y="2130083"/>
            <a:ext cx="0" cy="214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33" idx="2"/>
            <a:endCxn id="96" idx="0"/>
          </p:cNvCxnSpPr>
          <p:nvPr/>
        </p:nvCxnSpPr>
        <p:spPr>
          <a:xfrm>
            <a:off x="1260483" y="2705831"/>
            <a:ext cx="664434" cy="24509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33" idx="2"/>
            <a:endCxn id="90" idx="2"/>
          </p:cNvCxnSpPr>
          <p:nvPr/>
        </p:nvCxnSpPr>
        <p:spPr>
          <a:xfrm>
            <a:off x="1260482" y="2705832"/>
            <a:ext cx="3957912" cy="8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193926" y="4788004"/>
            <a:ext cx="6419964" cy="16536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836" dirty="0">
                <a:solidFill>
                  <a:schemeClr val="tx1"/>
                </a:solidFill>
                <a:latin typeface="Segoe UI" panose="020B0502040204020203" pitchFamily="34" charset="0"/>
              </a:rPr>
              <a:t>Database Tenant Ring A</a:t>
            </a:r>
          </a:p>
        </p:txBody>
      </p:sp>
      <p:sp>
        <p:nvSpPr>
          <p:cNvPr id="149" name="TextBox 148"/>
          <p:cNvSpPr txBox="1"/>
          <p:nvPr/>
        </p:nvSpPr>
        <p:spPr>
          <a:xfrm>
            <a:off x="431820" y="3590589"/>
            <a:ext cx="1744007" cy="584775"/>
          </a:xfrm>
          <a:prstGeom prst="rect">
            <a:avLst/>
          </a:prstGeom>
          <a:noFill/>
        </p:spPr>
        <p:txBody>
          <a:bodyPr wrap="square" rtlCol="0">
            <a:spAutoFit/>
          </a:bodyPr>
          <a:lstStyle/>
          <a:p>
            <a:r>
              <a:rPr lang="en-US" sz="1600" dirty="0">
                <a:latin typeface="Segoe UI" panose="020B0502040204020203" pitchFamily="34" charset="0"/>
              </a:rPr>
              <a:t>TDS </a:t>
            </a:r>
          </a:p>
          <a:p>
            <a:r>
              <a:rPr lang="en-US" sz="1600" dirty="0">
                <a:latin typeface="Segoe UI" panose="020B0502040204020203" pitchFamily="34" charset="0"/>
              </a:rPr>
              <a:t>Redirection</a:t>
            </a:r>
          </a:p>
        </p:txBody>
      </p:sp>
      <p:grpSp>
        <p:nvGrpSpPr>
          <p:cNvPr id="119" name="Group 118"/>
          <p:cNvGrpSpPr/>
          <p:nvPr/>
        </p:nvGrpSpPr>
        <p:grpSpPr>
          <a:xfrm>
            <a:off x="4709125" y="5156805"/>
            <a:ext cx="542728" cy="529490"/>
            <a:chOff x="2716687" y="5272717"/>
            <a:chExt cx="532135" cy="519155"/>
          </a:xfrm>
        </p:grpSpPr>
        <p:pic>
          <p:nvPicPr>
            <p:cNvPr id="12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24" name="Can 123"/>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26" name="Group 125"/>
          <p:cNvGrpSpPr/>
          <p:nvPr/>
        </p:nvGrpSpPr>
        <p:grpSpPr>
          <a:xfrm>
            <a:off x="4106335" y="5156805"/>
            <a:ext cx="542728" cy="529490"/>
            <a:chOff x="2716687" y="5272717"/>
            <a:chExt cx="532135" cy="519155"/>
          </a:xfrm>
        </p:grpSpPr>
        <p:pic>
          <p:nvPicPr>
            <p:cNvPr id="12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28" name="Can 127"/>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29" name="Group 128"/>
          <p:cNvGrpSpPr/>
          <p:nvPr/>
        </p:nvGrpSpPr>
        <p:grpSpPr>
          <a:xfrm>
            <a:off x="3490307" y="5156805"/>
            <a:ext cx="542728" cy="529490"/>
            <a:chOff x="2716687" y="5272717"/>
            <a:chExt cx="532135" cy="519155"/>
          </a:xfrm>
        </p:grpSpPr>
        <p:pic>
          <p:nvPicPr>
            <p:cNvPr id="13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37" name="Can 136"/>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38" name="Group 137"/>
          <p:cNvGrpSpPr/>
          <p:nvPr/>
        </p:nvGrpSpPr>
        <p:grpSpPr>
          <a:xfrm>
            <a:off x="2877984" y="5156805"/>
            <a:ext cx="542728" cy="529490"/>
            <a:chOff x="2716687" y="5272717"/>
            <a:chExt cx="532135" cy="519155"/>
          </a:xfrm>
        </p:grpSpPr>
        <p:pic>
          <p:nvPicPr>
            <p:cNvPr id="14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42" name="Can 141"/>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43" name="Group 142"/>
          <p:cNvGrpSpPr/>
          <p:nvPr/>
        </p:nvGrpSpPr>
        <p:grpSpPr>
          <a:xfrm>
            <a:off x="4709125" y="5825352"/>
            <a:ext cx="542728" cy="529490"/>
            <a:chOff x="2716687" y="5272717"/>
            <a:chExt cx="532135" cy="519155"/>
          </a:xfrm>
        </p:grpSpPr>
        <p:pic>
          <p:nvPicPr>
            <p:cNvPr id="14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45" name="Can 144"/>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50" name="Group 149"/>
          <p:cNvGrpSpPr/>
          <p:nvPr/>
        </p:nvGrpSpPr>
        <p:grpSpPr>
          <a:xfrm>
            <a:off x="4106335" y="5825352"/>
            <a:ext cx="542728" cy="529490"/>
            <a:chOff x="2716687" y="5272717"/>
            <a:chExt cx="532135" cy="519155"/>
          </a:xfrm>
        </p:grpSpPr>
        <p:pic>
          <p:nvPicPr>
            <p:cNvPr id="15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52" name="Can 151"/>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53" name="Group 152"/>
          <p:cNvGrpSpPr/>
          <p:nvPr/>
        </p:nvGrpSpPr>
        <p:grpSpPr>
          <a:xfrm>
            <a:off x="3490307" y="5825352"/>
            <a:ext cx="542728" cy="529490"/>
            <a:chOff x="2716687" y="5272717"/>
            <a:chExt cx="532135" cy="519155"/>
          </a:xfrm>
        </p:grpSpPr>
        <p:pic>
          <p:nvPicPr>
            <p:cNvPr id="15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55" name="Can 154"/>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57" name="Group 156"/>
          <p:cNvGrpSpPr/>
          <p:nvPr/>
        </p:nvGrpSpPr>
        <p:grpSpPr>
          <a:xfrm>
            <a:off x="2877984" y="5825352"/>
            <a:ext cx="542728" cy="529490"/>
            <a:chOff x="2716687" y="5272717"/>
            <a:chExt cx="532135" cy="519155"/>
          </a:xfrm>
        </p:grpSpPr>
        <p:pic>
          <p:nvPicPr>
            <p:cNvPr id="15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59" name="Can 158"/>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61" name="Group 160"/>
          <p:cNvGrpSpPr/>
          <p:nvPr/>
        </p:nvGrpSpPr>
        <p:grpSpPr>
          <a:xfrm>
            <a:off x="5917041" y="5156805"/>
            <a:ext cx="542728" cy="529490"/>
            <a:chOff x="2716687" y="5272717"/>
            <a:chExt cx="532135" cy="519155"/>
          </a:xfrm>
        </p:grpSpPr>
        <p:pic>
          <p:nvPicPr>
            <p:cNvPr id="16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63" name="Can 162"/>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64" name="Group 163"/>
          <p:cNvGrpSpPr/>
          <p:nvPr/>
        </p:nvGrpSpPr>
        <p:grpSpPr>
          <a:xfrm>
            <a:off x="5314251" y="5156805"/>
            <a:ext cx="542728" cy="529490"/>
            <a:chOff x="2716687" y="5272717"/>
            <a:chExt cx="532135" cy="519155"/>
          </a:xfrm>
        </p:grpSpPr>
        <p:pic>
          <p:nvPicPr>
            <p:cNvPr id="16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66" name="Can 165"/>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67" name="Group 166"/>
          <p:cNvGrpSpPr/>
          <p:nvPr/>
        </p:nvGrpSpPr>
        <p:grpSpPr>
          <a:xfrm>
            <a:off x="5917041" y="5825352"/>
            <a:ext cx="542728" cy="529490"/>
            <a:chOff x="2716687" y="5272717"/>
            <a:chExt cx="532135" cy="519155"/>
          </a:xfrm>
        </p:grpSpPr>
        <p:pic>
          <p:nvPicPr>
            <p:cNvPr id="16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69" name="Can 168"/>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70" name="Group 169"/>
          <p:cNvGrpSpPr/>
          <p:nvPr/>
        </p:nvGrpSpPr>
        <p:grpSpPr>
          <a:xfrm>
            <a:off x="5314251" y="5825352"/>
            <a:ext cx="542728" cy="529490"/>
            <a:chOff x="2716687" y="5272717"/>
            <a:chExt cx="532135" cy="519155"/>
          </a:xfrm>
        </p:grpSpPr>
        <p:pic>
          <p:nvPicPr>
            <p:cNvPr id="17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72" name="Can 171"/>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sp>
        <p:nvSpPr>
          <p:cNvPr id="89" name="Oval 88"/>
          <p:cNvSpPr/>
          <p:nvPr/>
        </p:nvSpPr>
        <p:spPr>
          <a:xfrm>
            <a:off x="431820" y="5338605"/>
            <a:ext cx="6060081" cy="7539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nvGrpSpPr>
          <p:cNvPr id="174" name="Group 173"/>
          <p:cNvGrpSpPr/>
          <p:nvPr/>
        </p:nvGrpSpPr>
        <p:grpSpPr>
          <a:xfrm>
            <a:off x="8778949" y="5156805"/>
            <a:ext cx="542728" cy="529490"/>
            <a:chOff x="2716687" y="5272717"/>
            <a:chExt cx="532135" cy="519155"/>
          </a:xfrm>
        </p:grpSpPr>
        <p:pic>
          <p:nvPicPr>
            <p:cNvPr id="17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76" name="Can 175"/>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77" name="Group 176"/>
          <p:cNvGrpSpPr/>
          <p:nvPr/>
        </p:nvGrpSpPr>
        <p:grpSpPr>
          <a:xfrm>
            <a:off x="8176159" y="5156805"/>
            <a:ext cx="542728" cy="529490"/>
            <a:chOff x="2716687" y="5272717"/>
            <a:chExt cx="532135" cy="519155"/>
          </a:xfrm>
        </p:grpSpPr>
        <p:pic>
          <p:nvPicPr>
            <p:cNvPr id="17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79" name="Can 178"/>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80" name="Group 179"/>
          <p:cNvGrpSpPr/>
          <p:nvPr/>
        </p:nvGrpSpPr>
        <p:grpSpPr>
          <a:xfrm>
            <a:off x="7560131" y="5156805"/>
            <a:ext cx="542728" cy="529490"/>
            <a:chOff x="2716687" y="5272717"/>
            <a:chExt cx="532135" cy="519155"/>
          </a:xfrm>
        </p:grpSpPr>
        <p:pic>
          <p:nvPicPr>
            <p:cNvPr id="18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82" name="Can 181"/>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83" name="Group 182"/>
          <p:cNvGrpSpPr/>
          <p:nvPr/>
        </p:nvGrpSpPr>
        <p:grpSpPr>
          <a:xfrm>
            <a:off x="6947808" y="5156805"/>
            <a:ext cx="542728" cy="529490"/>
            <a:chOff x="2716687" y="5272717"/>
            <a:chExt cx="532135" cy="519155"/>
          </a:xfrm>
        </p:grpSpPr>
        <p:pic>
          <p:nvPicPr>
            <p:cNvPr id="18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85" name="Can 184"/>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86" name="Group 185"/>
          <p:cNvGrpSpPr/>
          <p:nvPr/>
        </p:nvGrpSpPr>
        <p:grpSpPr>
          <a:xfrm>
            <a:off x="8778949" y="5825352"/>
            <a:ext cx="542728" cy="529490"/>
            <a:chOff x="2716687" y="5272717"/>
            <a:chExt cx="532135" cy="519155"/>
          </a:xfrm>
        </p:grpSpPr>
        <p:pic>
          <p:nvPicPr>
            <p:cNvPr id="18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88" name="Can 187"/>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89" name="Group 188"/>
          <p:cNvGrpSpPr/>
          <p:nvPr/>
        </p:nvGrpSpPr>
        <p:grpSpPr>
          <a:xfrm>
            <a:off x="8176159" y="5825352"/>
            <a:ext cx="542728" cy="529490"/>
            <a:chOff x="2716687" y="5272717"/>
            <a:chExt cx="532135" cy="519155"/>
          </a:xfrm>
        </p:grpSpPr>
        <p:pic>
          <p:nvPicPr>
            <p:cNvPr id="19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91" name="Can 190"/>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92" name="Group 191"/>
          <p:cNvGrpSpPr/>
          <p:nvPr/>
        </p:nvGrpSpPr>
        <p:grpSpPr>
          <a:xfrm>
            <a:off x="7560131" y="5825352"/>
            <a:ext cx="542728" cy="529490"/>
            <a:chOff x="2716687" y="5272717"/>
            <a:chExt cx="532135" cy="519155"/>
          </a:xfrm>
        </p:grpSpPr>
        <p:pic>
          <p:nvPicPr>
            <p:cNvPr id="19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94" name="Can 193"/>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195" name="Group 194"/>
          <p:cNvGrpSpPr/>
          <p:nvPr/>
        </p:nvGrpSpPr>
        <p:grpSpPr>
          <a:xfrm>
            <a:off x="6947808" y="5825352"/>
            <a:ext cx="542728" cy="529490"/>
            <a:chOff x="2716687" y="5272717"/>
            <a:chExt cx="532135" cy="519155"/>
          </a:xfrm>
        </p:grpSpPr>
        <p:pic>
          <p:nvPicPr>
            <p:cNvPr id="19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197" name="Can 196"/>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sp>
        <p:nvSpPr>
          <p:cNvPr id="198" name="Rectangle 197"/>
          <p:cNvSpPr/>
          <p:nvPr/>
        </p:nvSpPr>
        <p:spPr>
          <a:xfrm>
            <a:off x="6709913" y="4788004"/>
            <a:ext cx="5451147" cy="165366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836" dirty="0">
                <a:solidFill>
                  <a:schemeClr val="tx1"/>
                </a:solidFill>
                <a:latin typeface="Segoe UI" panose="020B0502040204020203" pitchFamily="34" charset="0"/>
              </a:rPr>
              <a:t>Database Tenant Ring B</a:t>
            </a:r>
          </a:p>
        </p:txBody>
      </p:sp>
      <p:grpSp>
        <p:nvGrpSpPr>
          <p:cNvPr id="199" name="Group 198"/>
          <p:cNvGrpSpPr/>
          <p:nvPr/>
        </p:nvGrpSpPr>
        <p:grpSpPr>
          <a:xfrm>
            <a:off x="11225112" y="5156805"/>
            <a:ext cx="542728" cy="529490"/>
            <a:chOff x="2716687" y="5272717"/>
            <a:chExt cx="532135" cy="519155"/>
          </a:xfrm>
        </p:grpSpPr>
        <p:pic>
          <p:nvPicPr>
            <p:cNvPr id="20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01" name="Can 200"/>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02" name="Group 201"/>
          <p:cNvGrpSpPr/>
          <p:nvPr/>
        </p:nvGrpSpPr>
        <p:grpSpPr>
          <a:xfrm>
            <a:off x="10622322" y="5156805"/>
            <a:ext cx="542728" cy="529490"/>
            <a:chOff x="2716687" y="5272717"/>
            <a:chExt cx="532135" cy="519155"/>
          </a:xfrm>
        </p:grpSpPr>
        <p:pic>
          <p:nvPicPr>
            <p:cNvPr id="20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04" name="Can 203"/>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05" name="Group 204"/>
          <p:cNvGrpSpPr/>
          <p:nvPr/>
        </p:nvGrpSpPr>
        <p:grpSpPr>
          <a:xfrm>
            <a:off x="10006294" y="5156805"/>
            <a:ext cx="542728" cy="529490"/>
            <a:chOff x="2716687" y="5272717"/>
            <a:chExt cx="532135" cy="519155"/>
          </a:xfrm>
        </p:grpSpPr>
        <p:pic>
          <p:nvPicPr>
            <p:cNvPr id="20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07" name="Can 206"/>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08" name="Group 207"/>
          <p:cNvGrpSpPr/>
          <p:nvPr/>
        </p:nvGrpSpPr>
        <p:grpSpPr>
          <a:xfrm>
            <a:off x="9393971" y="5156805"/>
            <a:ext cx="542728" cy="529490"/>
            <a:chOff x="2716687" y="5272717"/>
            <a:chExt cx="532135" cy="519155"/>
          </a:xfrm>
        </p:grpSpPr>
        <p:pic>
          <p:nvPicPr>
            <p:cNvPr id="20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10" name="Can 209"/>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11" name="Group 210"/>
          <p:cNvGrpSpPr/>
          <p:nvPr/>
        </p:nvGrpSpPr>
        <p:grpSpPr>
          <a:xfrm>
            <a:off x="11225112" y="5825352"/>
            <a:ext cx="542728" cy="529490"/>
            <a:chOff x="2716687" y="5272717"/>
            <a:chExt cx="532135" cy="519155"/>
          </a:xfrm>
        </p:grpSpPr>
        <p:pic>
          <p:nvPicPr>
            <p:cNvPr id="2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13" name="Can 212"/>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14" name="Group 213"/>
          <p:cNvGrpSpPr/>
          <p:nvPr/>
        </p:nvGrpSpPr>
        <p:grpSpPr>
          <a:xfrm>
            <a:off x="10622322" y="5825352"/>
            <a:ext cx="542728" cy="529490"/>
            <a:chOff x="2716687" y="5272717"/>
            <a:chExt cx="532135" cy="519155"/>
          </a:xfrm>
        </p:grpSpPr>
        <p:pic>
          <p:nvPicPr>
            <p:cNvPr id="21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16" name="Can 215"/>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17" name="Group 216"/>
          <p:cNvGrpSpPr/>
          <p:nvPr/>
        </p:nvGrpSpPr>
        <p:grpSpPr>
          <a:xfrm>
            <a:off x="10006294" y="5825352"/>
            <a:ext cx="542728" cy="529490"/>
            <a:chOff x="2716687" y="5272717"/>
            <a:chExt cx="532135" cy="519155"/>
          </a:xfrm>
        </p:grpSpPr>
        <p:pic>
          <p:nvPicPr>
            <p:cNvPr id="21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19" name="Can 218"/>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grpSp>
        <p:nvGrpSpPr>
          <p:cNvPr id="220" name="Group 219"/>
          <p:cNvGrpSpPr/>
          <p:nvPr/>
        </p:nvGrpSpPr>
        <p:grpSpPr>
          <a:xfrm>
            <a:off x="9393971" y="5825352"/>
            <a:ext cx="542728" cy="529490"/>
            <a:chOff x="2716687" y="5272717"/>
            <a:chExt cx="532135" cy="519155"/>
          </a:xfrm>
        </p:grpSpPr>
        <p:pic>
          <p:nvPicPr>
            <p:cNvPr id="22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6687" y="5272717"/>
              <a:ext cx="519155" cy="519155"/>
            </a:xfrm>
            <a:prstGeom prst="rect">
              <a:avLst/>
            </a:prstGeom>
          </p:spPr>
        </p:pic>
        <p:sp>
          <p:nvSpPr>
            <p:cNvPr id="222" name="Can 221"/>
            <p:cNvSpPr/>
            <p:nvPr/>
          </p:nvSpPr>
          <p:spPr>
            <a:xfrm>
              <a:off x="2992149" y="5563041"/>
              <a:ext cx="256673" cy="200526"/>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grpSp>
      <p:sp>
        <p:nvSpPr>
          <p:cNvPr id="235" name="Oval 234"/>
          <p:cNvSpPr/>
          <p:nvPr/>
        </p:nvSpPr>
        <p:spPr>
          <a:xfrm>
            <a:off x="7111840" y="5338605"/>
            <a:ext cx="4831209" cy="83443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latin typeface="Segoe UI" panose="020B0502040204020203" pitchFamily="34" charset="0"/>
            </a:endParaRPr>
          </a:p>
        </p:txBody>
      </p:sp>
      <p:sp>
        <p:nvSpPr>
          <p:cNvPr id="236" name="Rectangle 235"/>
          <p:cNvSpPr/>
          <p:nvPr/>
        </p:nvSpPr>
        <p:spPr>
          <a:xfrm>
            <a:off x="5012096" y="2523847"/>
            <a:ext cx="2303305" cy="1653668"/>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836" dirty="0">
                <a:solidFill>
                  <a:schemeClr val="tx1"/>
                </a:solidFill>
                <a:latin typeface="Segoe UI" panose="020B0502040204020203" pitchFamily="34" charset="0"/>
              </a:rPr>
              <a:t>Region Control Ring</a:t>
            </a:r>
          </a:p>
        </p:txBody>
      </p:sp>
      <p:sp>
        <p:nvSpPr>
          <p:cNvPr id="240" name="Rectangle 239"/>
          <p:cNvSpPr/>
          <p:nvPr/>
        </p:nvSpPr>
        <p:spPr>
          <a:xfrm>
            <a:off x="8993985" y="1802870"/>
            <a:ext cx="1402464" cy="3307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rPr>
              <a:t>Customer App</a:t>
            </a:r>
          </a:p>
        </p:txBody>
      </p:sp>
      <p:sp>
        <p:nvSpPr>
          <p:cNvPr id="241" name="Rectangle 240"/>
          <p:cNvSpPr/>
          <p:nvPr/>
        </p:nvSpPr>
        <p:spPr>
          <a:xfrm>
            <a:off x="9171705" y="2348072"/>
            <a:ext cx="1047023" cy="361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rPr>
              <a:t>SQL Client</a:t>
            </a:r>
          </a:p>
        </p:txBody>
      </p:sp>
      <p:cxnSp>
        <p:nvCxnSpPr>
          <p:cNvPr id="242" name="Straight Arrow Connector 241"/>
          <p:cNvCxnSpPr>
            <a:stCxn id="240" idx="2"/>
            <a:endCxn id="241" idx="0"/>
          </p:cNvCxnSpPr>
          <p:nvPr/>
        </p:nvCxnSpPr>
        <p:spPr>
          <a:xfrm>
            <a:off x="9695217" y="2133638"/>
            <a:ext cx="0" cy="214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241" idx="2"/>
            <a:endCxn id="90" idx="6"/>
          </p:cNvCxnSpPr>
          <p:nvPr/>
        </p:nvCxnSpPr>
        <p:spPr>
          <a:xfrm flipH="1">
            <a:off x="7074697" y="2709387"/>
            <a:ext cx="2620519" cy="825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41" idx="2"/>
            <a:endCxn id="203" idx="0"/>
          </p:cNvCxnSpPr>
          <p:nvPr/>
        </p:nvCxnSpPr>
        <p:spPr>
          <a:xfrm>
            <a:off x="9695217" y="2709387"/>
            <a:ext cx="1191851" cy="2447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40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Rounded Rectangle 685"/>
          <p:cNvSpPr/>
          <p:nvPr/>
        </p:nvSpPr>
        <p:spPr bwMode="auto">
          <a:xfrm>
            <a:off x="5992064" y="1257426"/>
            <a:ext cx="5049562" cy="13960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Segoe UI" panose="020B0502040204020203" pitchFamily="34" charset="0"/>
                <a:ea typeface="Segoe UI" pitchFamily="34" charset="0"/>
                <a:cs typeface="Segoe UI" pitchFamily="34" charset="0"/>
              </a:rPr>
              <a:t>Client Application</a:t>
            </a:r>
          </a:p>
        </p:txBody>
      </p:sp>
      <p:sp>
        <p:nvSpPr>
          <p:cNvPr id="2" name="Title 1"/>
          <p:cNvSpPr>
            <a:spLocks noGrp="1"/>
          </p:cNvSpPr>
          <p:nvPr>
            <p:ph type="title"/>
          </p:nvPr>
        </p:nvSpPr>
        <p:spPr/>
        <p:txBody>
          <a:bodyPr/>
          <a:lstStyle/>
          <a:p>
            <a:r>
              <a:rPr lang="en-US" dirty="0">
                <a:latin typeface="Segoe UI Light" panose="020B0502040204020203" pitchFamily="34" charset="0"/>
              </a:rPr>
              <a:t>How Connections Work</a:t>
            </a:r>
          </a:p>
        </p:txBody>
      </p:sp>
      <p:grpSp>
        <p:nvGrpSpPr>
          <p:cNvPr id="599" name="Group 598"/>
          <p:cNvGrpSpPr/>
          <p:nvPr/>
        </p:nvGrpSpPr>
        <p:grpSpPr>
          <a:xfrm>
            <a:off x="3758931" y="3122860"/>
            <a:ext cx="2356082" cy="970442"/>
            <a:chOff x="1648590" y="2170267"/>
            <a:chExt cx="2356082" cy="970442"/>
          </a:xfrm>
        </p:grpSpPr>
        <p:sp>
          <p:nvSpPr>
            <p:cNvPr id="600" name="Rounded Rectangle 599"/>
            <p:cNvSpPr/>
            <p:nvPr/>
          </p:nvSpPr>
          <p:spPr>
            <a:xfrm>
              <a:off x="1648590" y="2170267"/>
              <a:ext cx="2356082" cy="970442"/>
            </a:xfrm>
            <a:prstGeom prst="roundRect">
              <a:avLst/>
            </a:prstGeom>
            <a:gradFill rotWithShape="1">
              <a:gsLst>
                <a:gs pos="0">
                  <a:srgbClr val="00B294">
                    <a:tint val="100000"/>
                    <a:shade val="100000"/>
                    <a:satMod val="130000"/>
                  </a:srgbClr>
                </a:gs>
                <a:gs pos="100000">
                  <a:srgbClr val="00B294">
                    <a:tint val="50000"/>
                    <a:shade val="100000"/>
                    <a:satMod val="350000"/>
                  </a:srgbClr>
                </a:gs>
              </a:gsLst>
              <a:lin ang="16200000" scaled="0"/>
            </a:gradFill>
            <a:ln w="9525" cap="flat" cmpd="sng" algn="ctr">
              <a:solidFill>
                <a:srgbClr val="00B294">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Control Ring</a:t>
              </a:r>
            </a:p>
          </p:txBody>
        </p:sp>
        <p:sp>
          <p:nvSpPr>
            <p:cNvPr id="601" name="Oval 600"/>
            <p:cNvSpPr/>
            <p:nvPr/>
          </p:nvSpPr>
          <p:spPr>
            <a:xfrm>
              <a:off x="1964491" y="2226450"/>
              <a:ext cx="1732773" cy="867859"/>
            </a:xfrm>
            <a:prstGeom prst="ellipse">
              <a:avLst/>
            </a:prstGeom>
            <a:noFill/>
            <a:ln w="38100" cap="flat" cmpd="sng" algn="ctr">
              <a:solidFill>
                <a:srgbClr val="00BCF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endParaRPr>
            </a:p>
          </p:txBody>
        </p:sp>
        <p:grpSp>
          <p:nvGrpSpPr>
            <p:cNvPr id="602" name="Group 601"/>
            <p:cNvGrpSpPr/>
            <p:nvPr/>
          </p:nvGrpSpPr>
          <p:grpSpPr>
            <a:xfrm>
              <a:off x="2083146" y="2213221"/>
              <a:ext cx="1570101" cy="919325"/>
              <a:chOff x="2083146" y="2213221"/>
              <a:chExt cx="1570101" cy="919325"/>
            </a:xfrm>
          </p:grpSpPr>
          <p:grpSp>
            <p:nvGrpSpPr>
              <p:cNvPr id="603" name="Group 602"/>
              <p:cNvGrpSpPr/>
              <p:nvPr/>
            </p:nvGrpSpPr>
            <p:grpSpPr>
              <a:xfrm>
                <a:off x="2098537" y="2743179"/>
                <a:ext cx="1554710" cy="389367"/>
                <a:chOff x="2123029" y="2751343"/>
                <a:chExt cx="1554710" cy="389367"/>
              </a:xfrm>
            </p:grpSpPr>
            <p:pic>
              <p:nvPicPr>
                <p:cNvPr id="61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29" y="2751343"/>
                  <a:ext cx="389366" cy="389366"/>
                </a:xfrm>
                <a:prstGeom prst="rect">
                  <a:avLst/>
                </a:prstGeom>
              </p:spPr>
            </p:pic>
            <p:pic>
              <p:nvPicPr>
                <p:cNvPr id="61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487" y="2751343"/>
                  <a:ext cx="389366" cy="389366"/>
                </a:xfrm>
                <a:prstGeom prst="rect">
                  <a:avLst/>
                </a:prstGeom>
              </p:spPr>
            </p:pic>
            <p:pic>
              <p:nvPicPr>
                <p:cNvPr id="61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9945" y="2751343"/>
                  <a:ext cx="389366" cy="389366"/>
                </a:xfrm>
                <a:prstGeom prst="rect">
                  <a:avLst/>
                </a:prstGeom>
              </p:spPr>
            </p:pic>
            <p:pic>
              <p:nvPicPr>
                <p:cNvPr id="61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8373" y="2751344"/>
                  <a:ext cx="389366" cy="389366"/>
                </a:xfrm>
                <a:prstGeom prst="rect">
                  <a:avLst/>
                </a:prstGeom>
              </p:spPr>
            </p:pic>
          </p:grpSp>
          <p:grpSp>
            <p:nvGrpSpPr>
              <p:cNvPr id="604" name="Group 603"/>
              <p:cNvGrpSpPr/>
              <p:nvPr/>
            </p:nvGrpSpPr>
            <p:grpSpPr>
              <a:xfrm>
                <a:off x="2083146" y="2213221"/>
                <a:ext cx="1554711" cy="389367"/>
                <a:chOff x="2083146" y="2213221"/>
                <a:chExt cx="1554711" cy="389367"/>
              </a:xfrm>
            </p:grpSpPr>
            <p:pic>
              <p:nvPicPr>
                <p:cNvPr id="60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3146" y="2213221"/>
                  <a:ext cx="389366" cy="389366"/>
                </a:xfrm>
                <a:prstGeom prst="rect">
                  <a:avLst/>
                </a:prstGeom>
              </p:spPr>
            </p:pic>
            <p:pic>
              <p:nvPicPr>
                <p:cNvPr id="60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604" y="2213221"/>
                  <a:ext cx="389366" cy="389366"/>
                </a:xfrm>
                <a:prstGeom prst="rect">
                  <a:avLst/>
                </a:prstGeom>
              </p:spPr>
            </p:pic>
            <p:pic>
              <p:nvPicPr>
                <p:cNvPr id="60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062" y="2213221"/>
                  <a:ext cx="389366" cy="389366"/>
                </a:xfrm>
                <a:prstGeom prst="rect">
                  <a:avLst/>
                </a:prstGeom>
              </p:spPr>
            </p:pic>
            <p:pic>
              <p:nvPicPr>
                <p:cNvPr id="60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491" y="2213222"/>
                  <a:ext cx="389366" cy="389366"/>
                </a:xfrm>
                <a:prstGeom prst="rect">
                  <a:avLst/>
                </a:prstGeom>
              </p:spPr>
            </p:pic>
          </p:grpSp>
        </p:grpSp>
      </p:grpSp>
      <p:grpSp>
        <p:nvGrpSpPr>
          <p:cNvPr id="617" name="Group 616"/>
          <p:cNvGrpSpPr/>
          <p:nvPr/>
        </p:nvGrpSpPr>
        <p:grpSpPr>
          <a:xfrm>
            <a:off x="2115337" y="4321661"/>
            <a:ext cx="2394024" cy="970442"/>
            <a:chOff x="1648590" y="2170267"/>
            <a:chExt cx="2394024" cy="970442"/>
          </a:xfrm>
        </p:grpSpPr>
        <p:sp>
          <p:nvSpPr>
            <p:cNvPr id="618" name="Rounded Rectangle 617"/>
            <p:cNvSpPr/>
            <p:nvPr/>
          </p:nvSpPr>
          <p:spPr>
            <a:xfrm>
              <a:off x="1648590" y="2170267"/>
              <a:ext cx="2356082" cy="970442"/>
            </a:xfrm>
            <a:prstGeom prst="roundRect">
              <a:avLst/>
            </a:prstGeom>
            <a:gradFill rotWithShape="1">
              <a:gsLst>
                <a:gs pos="0">
                  <a:srgbClr val="6DC2E9">
                    <a:tint val="100000"/>
                    <a:shade val="100000"/>
                    <a:satMod val="130000"/>
                  </a:srgbClr>
                </a:gs>
                <a:gs pos="100000">
                  <a:srgbClr val="6DC2E9">
                    <a:tint val="50000"/>
                    <a:shade val="100000"/>
                    <a:satMod val="350000"/>
                  </a:srgbClr>
                </a:gs>
              </a:gsLst>
              <a:lin ang="16200000" scaled="0"/>
            </a:gradFill>
            <a:ln w="9525" cap="flat" cmpd="sng" algn="ctr">
              <a:solidFill>
                <a:srgbClr val="6DC2E9">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defTabSz="457200"/>
              <a:r>
                <a:rPr lang="en-US" sz="1400" kern="0" dirty="0">
                  <a:solidFill>
                    <a:schemeClr val="accent1"/>
                  </a:solidFill>
                  <a:latin typeface="Segoe UI" panose="020B0502040204020203" pitchFamily="34" charset="0"/>
                </a:rPr>
                <a:t>DB Ring 1</a:t>
              </a:r>
            </a:p>
          </p:txBody>
        </p:sp>
        <p:sp>
          <p:nvSpPr>
            <p:cNvPr id="619" name="Oval 618"/>
            <p:cNvSpPr/>
            <p:nvPr/>
          </p:nvSpPr>
          <p:spPr>
            <a:xfrm>
              <a:off x="1773373" y="2226450"/>
              <a:ext cx="2175309" cy="867859"/>
            </a:xfrm>
            <a:prstGeom prst="ellipse">
              <a:avLst/>
            </a:prstGeom>
            <a:noFill/>
            <a:ln w="38100" cap="flat" cmpd="sng" algn="ctr">
              <a:solidFill>
                <a:srgbClr val="00BCF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endParaRPr>
            </a:p>
          </p:txBody>
        </p:sp>
        <p:grpSp>
          <p:nvGrpSpPr>
            <p:cNvPr id="620" name="Group 619"/>
            <p:cNvGrpSpPr/>
            <p:nvPr/>
          </p:nvGrpSpPr>
          <p:grpSpPr>
            <a:xfrm>
              <a:off x="1709170" y="2213221"/>
              <a:ext cx="2333444" cy="919325"/>
              <a:chOff x="1709170" y="2213221"/>
              <a:chExt cx="2333444" cy="919325"/>
            </a:xfrm>
          </p:grpSpPr>
          <p:grpSp>
            <p:nvGrpSpPr>
              <p:cNvPr id="621" name="Group 620"/>
              <p:cNvGrpSpPr/>
              <p:nvPr/>
            </p:nvGrpSpPr>
            <p:grpSpPr>
              <a:xfrm>
                <a:off x="1709170" y="2743179"/>
                <a:ext cx="2333444" cy="389367"/>
                <a:chOff x="1733662" y="2751343"/>
                <a:chExt cx="2333444" cy="389367"/>
              </a:xfrm>
            </p:grpSpPr>
            <p:pic>
              <p:nvPicPr>
                <p:cNvPr id="62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662" y="2751344"/>
                  <a:ext cx="389366" cy="389366"/>
                </a:xfrm>
                <a:prstGeom prst="rect">
                  <a:avLst/>
                </a:prstGeom>
              </p:spPr>
            </p:pic>
            <p:pic>
              <p:nvPicPr>
                <p:cNvPr id="630"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29" y="2751343"/>
                  <a:ext cx="389366" cy="389366"/>
                </a:xfrm>
                <a:prstGeom prst="rect">
                  <a:avLst/>
                </a:prstGeom>
              </p:spPr>
            </p:pic>
            <p:pic>
              <p:nvPicPr>
                <p:cNvPr id="63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487" y="2751343"/>
                  <a:ext cx="389366" cy="389366"/>
                </a:xfrm>
                <a:prstGeom prst="rect">
                  <a:avLst/>
                </a:prstGeom>
              </p:spPr>
            </p:pic>
            <p:pic>
              <p:nvPicPr>
                <p:cNvPr id="63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9945" y="2751343"/>
                  <a:ext cx="389366" cy="389366"/>
                </a:xfrm>
                <a:prstGeom prst="rect">
                  <a:avLst/>
                </a:prstGeom>
              </p:spPr>
            </p:pic>
            <p:pic>
              <p:nvPicPr>
                <p:cNvPr id="63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8373" y="2751344"/>
                  <a:ext cx="389366" cy="389366"/>
                </a:xfrm>
                <a:prstGeom prst="rect">
                  <a:avLst/>
                </a:prstGeom>
              </p:spPr>
            </p:pic>
            <p:pic>
              <p:nvPicPr>
                <p:cNvPr id="63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7740" y="2751343"/>
                  <a:ext cx="389366" cy="389366"/>
                </a:xfrm>
                <a:prstGeom prst="rect">
                  <a:avLst/>
                </a:prstGeom>
              </p:spPr>
            </p:pic>
          </p:grpSp>
          <p:grpSp>
            <p:nvGrpSpPr>
              <p:cNvPr id="622" name="Group 621"/>
              <p:cNvGrpSpPr/>
              <p:nvPr/>
            </p:nvGrpSpPr>
            <p:grpSpPr>
              <a:xfrm>
                <a:off x="1713623" y="2213221"/>
                <a:ext cx="2313600" cy="396206"/>
                <a:chOff x="1713623" y="2213221"/>
                <a:chExt cx="2313600" cy="396206"/>
              </a:xfrm>
            </p:grpSpPr>
            <p:pic>
              <p:nvPicPr>
                <p:cNvPr id="62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3146" y="2213221"/>
                  <a:ext cx="389366" cy="389366"/>
                </a:xfrm>
                <a:prstGeom prst="rect">
                  <a:avLst/>
                </a:prstGeom>
              </p:spPr>
            </p:pic>
            <p:pic>
              <p:nvPicPr>
                <p:cNvPr id="62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604" y="2213221"/>
                  <a:ext cx="389366" cy="389366"/>
                </a:xfrm>
                <a:prstGeom prst="rect">
                  <a:avLst/>
                </a:prstGeom>
              </p:spPr>
            </p:pic>
            <p:pic>
              <p:nvPicPr>
                <p:cNvPr id="62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062" y="2213221"/>
                  <a:ext cx="389366" cy="389366"/>
                </a:xfrm>
                <a:prstGeom prst="rect">
                  <a:avLst/>
                </a:prstGeom>
              </p:spPr>
            </p:pic>
            <p:pic>
              <p:nvPicPr>
                <p:cNvPr id="62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491" y="2213222"/>
                  <a:ext cx="389366" cy="389366"/>
                </a:xfrm>
                <a:prstGeom prst="rect">
                  <a:avLst/>
                </a:prstGeom>
              </p:spPr>
            </p:pic>
            <p:pic>
              <p:nvPicPr>
                <p:cNvPr id="62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7857" y="2213221"/>
                  <a:ext cx="389366" cy="389366"/>
                </a:xfrm>
                <a:prstGeom prst="rect">
                  <a:avLst/>
                </a:prstGeom>
              </p:spPr>
            </p:pic>
            <p:pic>
              <p:nvPicPr>
                <p:cNvPr id="62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3623" y="2220061"/>
                  <a:ext cx="389366" cy="389366"/>
                </a:xfrm>
                <a:prstGeom prst="rect">
                  <a:avLst/>
                </a:prstGeom>
              </p:spPr>
            </p:pic>
          </p:grpSp>
        </p:grpSp>
      </p:grpSp>
      <p:grpSp>
        <p:nvGrpSpPr>
          <p:cNvPr id="635" name="Group 634"/>
          <p:cNvGrpSpPr/>
          <p:nvPr/>
        </p:nvGrpSpPr>
        <p:grpSpPr>
          <a:xfrm>
            <a:off x="4955943" y="4323636"/>
            <a:ext cx="2394024" cy="970442"/>
            <a:chOff x="1648590" y="2170267"/>
            <a:chExt cx="2394024" cy="970442"/>
          </a:xfrm>
        </p:grpSpPr>
        <p:sp>
          <p:nvSpPr>
            <p:cNvPr id="636" name="Rounded Rectangle 635"/>
            <p:cNvSpPr/>
            <p:nvPr/>
          </p:nvSpPr>
          <p:spPr>
            <a:xfrm>
              <a:off x="1648590" y="2170267"/>
              <a:ext cx="2356082" cy="970442"/>
            </a:xfrm>
            <a:prstGeom prst="roundRect">
              <a:avLst/>
            </a:prstGeom>
            <a:gradFill rotWithShape="1">
              <a:gsLst>
                <a:gs pos="0">
                  <a:srgbClr val="6DC2E9">
                    <a:tint val="100000"/>
                    <a:shade val="100000"/>
                    <a:satMod val="130000"/>
                  </a:srgbClr>
                </a:gs>
                <a:gs pos="100000">
                  <a:srgbClr val="6DC2E9">
                    <a:tint val="50000"/>
                    <a:shade val="100000"/>
                    <a:satMod val="350000"/>
                  </a:srgbClr>
                </a:gs>
              </a:gsLst>
              <a:lin ang="16200000" scaled="0"/>
            </a:gradFill>
            <a:ln w="9525" cap="flat" cmpd="sng" algn="ctr">
              <a:solidFill>
                <a:srgbClr val="6DC2E9">
                  <a:shade val="95000"/>
                  <a:satMod val="105000"/>
                </a:srgbClr>
              </a:solidFill>
              <a:prstDash val="solid"/>
            </a:ln>
            <a:effectLst>
              <a:outerShdw blurRad="40000" dist="23000" dir="5400000" rotWithShape="0">
                <a:srgbClr val="000000">
                  <a:alpha val="35000"/>
                </a:srgbClr>
              </a:outerShdw>
            </a:effectLst>
          </p:spPr>
          <p:txBody>
            <a:bodyPr rtlCol="0" anchor="ctr"/>
            <a:lstStyle/>
            <a:p>
              <a:pPr marR="0" lvl="0" indent="0" algn="ctr" defTabSz="457200" fontAlgn="auto">
                <a:lnSpc>
                  <a:spcPct val="100000"/>
                </a:lnSpc>
                <a:spcBef>
                  <a:spcPts val="0"/>
                </a:spcBef>
                <a:spcAft>
                  <a:spcPts val="0"/>
                </a:spcAft>
                <a:buClrTx/>
                <a:buSzTx/>
                <a:buFontTx/>
                <a:buNone/>
                <a:tabLst/>
                <a:defRPr/>
              </a:pPr>
              <a:r>
                <a:rPr lang="en-US" sz="1400" kern="0" dirty="0">
                  <a:solidFill>
                    <a:schemeClr val="accent1"/>
                  </a:solidFill>
                  <a:latin typeface="Segoe UI" panose="020B0502040204020203" pitchFamily="34" charset="0"/>
                </a:rPr>
                <a:t>DB Ring N</a:t>
              </a:r>
            </a:p>
          </p:txBody>
        </p:sp>
        <p:sp>
          <p:nvSpPr>
            <p:cNvPr id="637" name="Oval 636"/>
            <p:cNvSpPr/>
            <p:nvPr/>
          </p:nvSpPr>
          <p:spPr>
            <a:xfrm>
              <a:off x="1773373" y="2226450"/>
              <a:ext cx="2175309" cy="867859"/>
            </a:xfrm>
            <a:prstGeom prst="ellipse">
              <a:avLst/>
            </a:prstGeom>
            <a:noFill/>
            <a:ln w="38100" cap="flat" cmpd="sng" algn="ctr">
              <a:solidFill>
                <a:srgbClr val="00BCF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endParaRPr>
            </a:p>
          </p:txBody>
        </p:sp>
        <p:grpSp>
          <p:nvGrpSpPr>
            <p:cNvPr id="638" name="Group 637"/>
            <p:cNvGrpSpPr/>
            <p:nvPr/>
          </p:nvGrpSpPr>
          <p:grpSpPr>
            <a:xfrm>
              <a:off x="1709170" y="2213221"/>
              <a:ext cx="2333444" cy="919325"/>
              <a:chOff x="1709170" y="2213221"/>
              <a:chExt cx="2333444" cy="919325"/>
            </a:xfrm>
          </p:grpSpPr>
          <p:grpSp>
            <p:nvGrpSpPr>
              <p:cNvPr id="639" name="Group 638"/>
              <p:cNvGrpSpPr/>
              <p:nvPr/>
            </p:nvGrpSpPr>
            <p:grpSpPr>
              <a:xfrm>
                <a:off x="1709170" y="2743179"/>
                <a:ext cx="2333444" cy="389367"/>
                <a:chOff x="1733662" y="2751343"/>
                <a:chExt cx="2333444" cy="389367"/>
              </a:xfrm>
            </p:grpSpPr>
            <p:pic>
              <p:nvPicPr>
                <p:cNvPr id="64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662" y="2751344"/>
                  <a:ext cx="389366" cy="389366"/>
                </a:xfrm>
                <a:prstGeom prst="rect">
                  <a:avLst/>
                </a:prstGeom>
              </p:spPr>
            </p:pic>
            <p:pic>
              <p:nvPicPr>
                <p:cNvPr id="64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29" y="2751343"/>
                  <a:ext cx="389366" cy="389366"/>
                </a:xfrm>
                <a:prstGeom prst="rect">
                  <a:avLst/>
                </a:prstGeom>
              </p:spPr>
            </p:pic>
            <p:pic>
              <p:nvPicPr>
                <p:cNvPr id="64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487" y="2751343"/>
                  <a:ext cx="389366" cy="389366"/>
                </a:xfrm>
                <a:prstGeom prst="rect">
                  <a:avLst/>
                </a:prstGeom>
              </p:spPr>
            </p:pic>
            <p:pic>
              <p:nvPicPr>
                <p:cNvPr id="650"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9945" y="2751343"/>
                  <a:ext cx="389366" cy="389366"/>
                </a:xfrm>
                <a:prstGeom prst="rect">
                  <a:avLst/>
                </a:prstGeom>
              </p:spPr>
            </p:pic>
            <p:pic>
              <p:nvPicPr>
                <p:cNvPr id="65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8373" y="2751344"/>
                  <a:ext cx="389366" cy="389366"/>
                </a:xfrm>
                <a:prstGeom prst="rect">
                  <a:avLst/>
                </a:prstGeom>
              </p:spPr>
            </p:pic>
            <p:pic>
              <p:nvPicPr>
                <p:cNvPr id="65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7740" y="2751343"/>
                  <a:ext cx="389366" cy="389366"/>
                </a:xfrm>
                <a:prstGeom prst="rect">
                  <a:avLst/>
                </a:prstGeom>
              </p:spPr>
            </p:pic>
          </p:grpSp>
          <p:grpSp>
            <p:nvGrpSpPr>
              <p:cNvPr id="640" name="Group 639"/>
              <p:cNvGrpSpPr/>
              <p:nvPr/>
            </p:nvGrpSpPr>
            <p:grpSpPr>
              <a:xfrm>
                <a:off x="1713623" y="2213221"/>
                <a:ext cx="2313600" cy="396206"/>
                <a:chOff x="1713623" y="2213221"/>
                <a:chExt cx="2313600" cy="396206"/>
              </a:xfrm>
            </p:grpSpPr>
            <p:pic>
              <p:nvPicPr>
                <p:cNvPr id="64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3146" y="2213221"/>
                  <a:ext cx="389366" cy="389366"/>
                </a:xfrm>
                <a:prstGeom prst="rect">
                  <a:avLst/>
                </a:prstGeom>
              </p:spPr>
            </p:pic>
            <p:pic>
              <p:nvPicPr>
                <p:cNvPr id="64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604" y="2213221"/>
                  <a:ext cx="389366" cy="389366"/>
                </a:xfrm>
                <a:prstGeom prst="rect">
                  <a:avLst/>
                </a:prstGeom>
              </p:spPr>
            </p:pic>
            <p:pic>
              <p:nvPicPr>
                <p:cNvPr id="64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0062" y="2213221"/>
                  <a:ext cx="389366" cy="389366"/>
                </a:xfrm>
                <a:prstGeom prst="rect">
                  <a:avLst/>
                </a:prstGeom>
              </p:spPr>
            </p:pic>
            <p:pic>
              <p:nvPicPr>
                <p:cNvPr id="64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8491" y="2213222"/>
                  <a:ext cx="389366" cy="389366"/>
                </a:xfrm>
                <a:prstGeom prst="rect">
                  <a:avLst/>
                </a:prstGeom>
              </p:spPr>
            </p:pic>
            <p:pic>
              <p:nvPicPr>
                <p:cNvPr id="64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7857" y="2213221"/>
                  <a:ext cx="389366" cy="389366"/>
                </a:xfrm>
                <a:prstGeom prst="rect">
                  <a:avLst/>
                </a:prstGeom>
              </p:spPr>
            </p:pic>
            <p:pic>
              <p:nvPicPr>
                <p:cNvPr id="64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3623" y="2220061"/>
                  <a:ext cx="389366" cy="389366"/>
                </a:xfrm>
                <a:prstGeom prst="rect">
                  <a:avLst/>
                </a:prstGeom>
              </p:spPr>
            </p:pic>
          </p:grpSp>
        </p:grpSp>
      </p:grpSp>
      <p:grpSp>
        <p:nvGrpSpPr>
          <p:cNvPr id="653" name="Group 652"/>
          <p:cNvGrpSpPr/>
          <p:nvPr/>
        </p:nvGrpSpPr>
        <p:grpSpPr>
          <a:xfrm>
            <a:off x="5438832" y="4369137"/>
            <a:ext cx="1774357" cy="867020"/>
            <a:chOff x="2351239" y="3376958"/>
            <a:chExt cx="1774357" cy="867020"/>
          </a:xfrm>
        </p:grpSpPr>
        <p:sp>
          <p:nvSpPr>
            <p:cNvPr id="654" name="Can 653"/>
            <p:cNvSpPr/>
            <p:nvPr/>
          </p:nvSpPr>
          <p:spPr>
            <a:xfrm>
              <a:off x="2351500" y="3376958"/>
              <a:ext cx="274320" cy="274320"/>
            </a:xfrm>
            <a:prstGeom prst="can">
              <a:avLst/>
            </a:prstGeom>
            <a:solidFill>
              <a:srgbClr val="FFC000"/>
            </a:solidFill>
            <a:ln w="3175" cap="flat" cmpd="sng" algn="ctr">
              <a:solidFill>
                <a:srgbClr val="FFFFF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S</a:t>
              </a:r>
            </a:p>
          </p:txBody>
        </p:sp>
        <p:sp>
          <p:nvSpPr>
            <p:cNvPr id="655" name="Can 654"/>
            <p:cNvSpPr/>
            <p:nvPr/>
          </p:nvSpPr>
          <p:spPr>
            <a:xfrm>
              <a:off x="3851276" y="3422593"/>
              <a:ext cx="274320" cy="274320"/>
            </a:xfrm>
            <a:prstGeom prst="can">
              <a:avLst/>
            </a:prstGeom>
            <a:solidFill>
              <a:srgbClr val="FFC000"/>
            </a:solidFill>
            <a:ln w="3175" cap="flat" cmpd="sng" algn="ctr">
              <a:solidFill>
                <a:srgbClr val="FFFFF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S</a:t>
              </a:r>
            </a:p>
          </p:txBody>
        </p:sp>
        <p:sp>
          <p:nvSpPr>
            <p:cNvPr id="656" name="Can 655"/>
            <p:cNvSpPr/>
            <p:nvPr/>
          </p:nvSpPr>
          <p:spPr>
            <a:xfrm>
              <a:off x="2351239" y="3903055"/>
              <a:ext cx="299992" cy="340923"/>
            </a:xfrm>
            <a:prstGeom prst="can">
              <a:avLst/>
            </a:prstGeom>
            <a:gradFill rotWithShape="1">
              <a:gsLst>
                <a:gs pos="0">
                  <a:srgbClr val="00B294">
                    <a:tint val="100000"/>
                    <a:shade val="100000"/>
                    <a:satMod val="130000"/>
                  </a:srgbClr>
                </a:gs>
                <a:gs pos="100000">
                  <a:srgbClr val="00B294">
                    <a:tint val="50000"/>
                    <a:shade val="100000"/>
                    <a:satMod val="350000"/>
                  </a:srgbClr>
                </a:gs>
              </a:gsLst>
              <a:lin ang="16200000" scaled="0"/>
            </a:gradFill>
            <a:ln w="9525" cap="flat" cmpd="sng" algn="ctr">
              <a:solidFill>
                <a:srgbClr val="00B294">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P</a:t>
              </a:r>
            </a:p>
          </p:txBody>
        </p:sp>
        <p:cxnSp>
          <p:nvCxnSpPr>
            <p:cNvPr id="657" name="Straight Arrow Connector 656"/>
            <p:cNvCxnSpPr>
              <a:stCxn id="656" idx="4"/>
              <a:endCxn id="655" idx="2"/>
            </p:cNvCxnSpPr>
            <p:nvPr/>
          </p:nvCxnSpPr>
          <p:spPr>
            <a:xfrm flipV="1">
              <a:off x="2651231" y="3559753"/>
              <a:ext cx="1200045" cy="513764"/>
            </a:xfrm>
            <a:prstGeom prst="straightConnector1">
              <a:avLst/>
            </a:prstGeom>
            <a:noFill/>
            <a:ln w="9525" cap="flat" cmpd="sng" algn="ctr">
              <a:solidFill>
                <a:srgbClr val="00188F">
                  <a:shade val="95000"/>
                  <a:satMod val="105000"/>
                </a:srgbClr>
              </a:solidFill>
              <a:prstDash val="solid"/>
              <a:tailEnd type="triangle"/>
            </a:ln>
            <a:effectLst/>
          </p:spPr>
        </p:cxnSp>
        <p:cxnSp>
          <p:nvCxnSpPr>
            <p:cNvPr id="658" name="Straight Arrow Connector 657"/>
            <p:cNvCxnSpPr>
              <a:stCxn id="656" idx="4"/>
              <a:endCxn id="654" idx="3"/>
            </p:cNvCxnSpPr>
            <p:nvPr/>
          </p:nvCxnSpPr>
          <p:spPr>
            <a:xfrm flipH="1" flipV="1">
              <a:off x="2488660" y="3651278"/>
              <a:ext cx="162571" cy="422239"/>
            </a:xfrm>
            <a:prstGeom prst="straightConnector1">
              <a:avLst/>
            </a:prstGeom>
            <a:noFill/>
            <a:ln w="9525" cap="flat" cmpd="sng" algn="ctr">
              <a:solidFill>
                <a:srgbClr val="00188F">
                  <a:shade val="95000"/>
                  <a:satMod val="105000"/>
                </a:srgbClr>
              </a:solidFill>
              <a:prstDash val="solid"/>
              <a:tailEnd type="triangle"/>
            </a:ln>
            <a:effectLst/>
          </p:spPr>
        </p:cxnSp>
        <p:sp>
          <p:nvSpPr>
            <p:cNvPr id="659" name="Can 658"/>
            <p:cNvSpPr/>
            <p:nvPr/>
          </p:nvSpPr>
          <p:spPr>
            <a:xfrm>
              <a:off x="3530767" y="3932689"/>
              <a:ext cx="274320" cy="274320"/>
            </a:xfrm>
            <a:prstGeom prst="can">
              <a:avLst/>
            </a:prstGeom>
            <a:solidFill>
              <a:srgbClr val="FFC000"/>
            </a:solidFill>
            <a:ln w="3175" cap="flat" cmpd="sng" algn="ctr">
              <a:solidFill>
                <a:srgbClr val="FFFFF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S</a:t>
              </a:r>
            </a:p>
          </p:txBody>
        </p:sp>
        <p:cxnSp>
          <p:nvCxnSpPr>
            <p:cNvPr id="660" name="Straight Arrow Connector 659"/>
            <p:cNvCxnSpPr>
              <a:stCxn id="656" idx="4"/>
              <a:endCxn id="659" idx="1"/>
            </p:cNvCxnSpPr>
            <p:nvPr/>
          </p:nvCxnSpPr>
          <p:spPr>
            <a:xfrm flipV="1">
              <a:off x="2651231" y="3932689"/>
              <a:ext cx="1016696" cy="140828"/>
            </a:xfrm>
            <a:prstGeom prst="straightConnector1">
              <a:avLst/>
            </a:prstGeom>
            <a:noFill/>
            <a:ln w="9525" cap="flat" cmpd="sng" algn="ctr">
              <a:solidFill>
                <a:srgbClr val="00188F">
                  <a:shade val="95000"/>
                  <a:satMod val="105000"/>
                </a:srgbClr>
              </a:solidFill>
              <a:prstDash val="solid"/>
              <a:tailEnd type="triangle"/>
            </a:ln>
            <a:effectLst/>
          </p:spPr>
        </p:cxnSp>
      </p:grpSp>
      <p:sp>
        <p:nvSpPr>
          <p:cNvPr id="661" name="TextBox 660"/>
          <p:cNvSpPr txBox="1"/>
          <p:nvPr/>
        </p:nvSpPr>
        <p:spPr>
          <a:xfrm>
            <a:off x="4453902" y="4476902"/>
            <a:ext cx="423514" cy="52322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800" i="0" u="none" strike="noStrike" kern="0" cap="none" spc="0" normalizeH="0" baseline="0" noProof="0" dirty="0">
                <a:ln>
                  <a:noFill/>
                </a:ln>
                <a:solidFill>
                  <a:schemeClr val="accent1"/>
                </a:solidFill>
                <a:effectLst/>
                <a:uLnTx/>
                <a:uFillTx/>
                <a:latin typeface="Segoe UI Light" panose="020B0502040204020203" pitchFamily="34" charset="0"/>
              </a:rPr>
              <a:t>…</a:t>
            </a:r>
            <a:endParaRPr kumimoji="0" lang="en-US" sz="1800" i="0" u="none" strike="noStrike" kern="0" cap="none" spc="0" normalizeH="0" baseline="0" noProof="0" dirty="0">
              <a:ln>
                <a:noFill/>
              </a:ln>
              <a:solidFill>
                <a:schemeClr val="accent1"/>
              </a:solidFill>
              <a:effectLst/>
              <a:uLnTx/>
              <a:uFillTx/>
              <a:latin typeface="Segoe UI Light" panose="020B0502040204020203" pitchFamily="34" charset="0"/>
            </a:endParaRPr>
          </a:p>
        </p:txBody>
      </p:sp>
      <p:sp>
        <p:nvSpPr>
          <p:cNvPr id="662" name="Rounded Rectangle 661"/>
          <p:cNvSpPr/>
          <p:nvPr/>
        </p:nvSpPr>
        <p:spPr>
          <a:xfrm>
            <a:off x="2053143" y="2957779"/>
            <a:ext cx="5371884" cy="3108724"/>
          </a:xfrm>
          <a:prstGeom prst="roundRect">
            <a:avLst/>
          </a:prstGeom>
          <a:noFill/>
          <a:ln w="9525" cap="flat" cmpd="sng" algn="ctr">
            <a:solidFill>
              <a:srgbClr val="00BCF2">
                <a:shade val="95000"/>
                <a:satMod val="105000"/>
              </a:srgbClr>
            </a:solidFill>
            <a:prstDash val="solid"/>
          </a:ln>
          <a:effectLst>
            <a:outerShdw blurRad="40000" dist="23000" dir="5400000" rotWithShape="0">
              <a:srgbClr val="000000">
                <a:alpha val="35000"/>
              </a:srgbClr>
            </a:outerShdw>
          </a:effectLst>
        </p:spPr>
        <p:txBody>
          <a:bodyPr rtlCol="0" anchor="b" anchorCtr="0"/>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Azure Region</a:t>
            </a:r>
          </a:p>
        </p:txBody>
      </p:sp>
      <p:grpSp>
        <p:nvGrpSpPr>
          <p:cNvPr id="663" name="Group 662"/>
          <p:cNvGrpSpPr/>
          <p:nvPr/>
        </p:nvGrpSpPr>
        <p:grpSpPr>
          <a:xfrm>
            <a:off x="2167948" y="4379101"/>
            <a:ext cx="1392404" cy="836988"/>
            <a:chOff x="2072594" y="3436639"/>
            <a:chExt cx="1392404" cy="836988"/>
          </a:xfrm>
        </p:grpSpPr>
        <p:sp>
          <p:nvSpPr>
            <p:cNvPr id="664" name="Can 663"/>
            <p:cNvSpPr/>
            <p:nvPr/>
          </p:nvSpPr>
          <p:spPr>
            <a:xfrm>
              <a:off x="2440939" y="3436639"/>
              <a:ext cx="274320" cy="274320"/>
            </a:xfrm>
            <a:prstGeom prst="can">
              <a:avLst/>
            </a:prstGeom>
            <a:solidFill>
              <a:srgbClr val="FFC000"/>
            </a:solidFill>
            <a:ln w="3175" cap="flat" cmpd="sng" algn="ctr">
              <a:solidFill>
                <a:srgbClr val="FFFFF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S</a:t>
              </a:r>
            </a:p>
          </p:txBody>
        </p:sp>
        <p:sp>
          <p:nvSpPr>
            <p:cNvPr id="665" name="Can 664"/>
            <p:cNvSpPr/>
            <p:nvPr/>
          </p:nvSpPr>
          <p:spPr>
            <a:xfrm>
              <a:off x="3190678" y="3445980"/>
              <a:ext cx="274320" cy="274320"/>
            </a:xfrm>
            <a:prstGeom prst="can">
              <a:avLst/>
            </a:prstGeom>
            <a:solidFill>
              <a:srgbClr val="FFC000"/>
            </a:solidFill>
            <a:ln w="3175" cap="flat" cmpd="sng" algn="ctr">
              <a:solidFill>
                <a:srgbClr val="FFFFF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S</a:t>
              </a:r>
            </a:p>
          </p:txBody>
        </p:sp>
        <p:sp>
          <p:nvSpPr>
            <p:cNvPr id="666" name="Can 665"/>
            <p:cNvSpPr/>
            <p:nvPr/>
          </p:nvSpPr>
          <p:spPr>
            <a:xfrm>
              <a:off x="2072594" y="3916227"/>
              <a:ext cx="299992" cy="340923"/>
            </a:xfrm>
            <a:prstGeom prst="can">
              <a:avLst/>
            </a:prstGeom>
            <a:gradFill rotWithShape="1">
              <a:gsLst>
                <a:gs pos="0">
                  <a:srgbClr val="00B294">
                    <a:tint val="100000"/>
                    <a:shade val="100000"/>
                    <a:satMod val="130000"/>
                  </a:srgbClr>
                </a:gs>
                <a:gs pos="100000">
                  <a:srgbClr val="00B294">
                    <a:tint val="50000"/>
                    <a:shade val="100000"/>
                    <a:satMod val="350000"/>
                  </a:srgbClr>
                </a:gs>
              </a:gsLst>
              <a:lin ang="16200000" scaled="0"/>
            </a:gradFill>
            <a:ln w="9525" cap="flat" cmpd="sng" algn="ctr">
              <a:solidFill>
                <a:srgbClr val="00B294">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P</a:t>
              </a:r>
            </a:p>
          </p:txBody>
        </p:sp>
        <p:cxnSp>
          <p:nvCxnSpPr>
            <p:cNvPr id="667" name="Straight Arrow Connector 666"/>
            <p:cNvCxnSpPr>
              <a:stCxn id="666" idx="4"/>
              <a:endCxn id="665" idx="2"/>
            </p:cNvCxnSpPr>
            <p:nvPr/>
          </p:nvCxnSpPr>
          <p:spPr>
            <a:xfrm flipV="1">
              <a:off x="2372586" y="3583140"/>
              <a:ext cx="818092" cy="503549"/>
            </a:xfrm>
            <a:prstGeom prst="straightConnector1">
              <a:avLst/>
            </a:prstGeom>
            <a:noFill/>
            <a:ln w="9525" cap="flat" cmpd="sng" algn="ctr">
              <a:solidFill>
                <a:srgbClr val="00188F">
                  <a:shade val="95000"/>
                  <a:satMod val="105000"/>
                </a:srgbClr>
              </a:solidFill>
              <a:prstDash val="solid"/>
              <a:tailEnd type="triangle"/>
            </a:ln>
            <a:effectLst/>
          </p:spPr>
        </p:cxnSp>
        <p:cxnSp>
          <p:nvCxnSpPr>
            <p:cNvPr id="668" name="Straight Arrow Connector 667"/>
            <p:cNvCxnSpPr>
              <a:stCxn id="666" idx="4"/>
              <a:endCxn id="664" idx="3"/>
            </p:cNvCxnSpPr>
            <p:nvPr/>
          </p:nvCxnSpPr>
          <p:spPr>
            <a:xfrm flipV="1">
              <a:off x="2372586" y="3710959"/>
              <a:ext cx="205513" cy="375730"/>
            </a:xfrm>
            <a:prstGeom prst="straightConnector1">
              <a:avLst/>
            </a:prstGeom>
            <a:noFill/>
            <a:ln w="9525" cap="flat" cmpd="sng" algn="ctr">
              <a:solidFill>
                <a:srgbClr val="00188F">
                  <a:shade val="95000"/>
                  <a:satMod val="105000"/>
                </a:srgbClr>
              </a:solidFill>
              <a:prstDash val="solid"/>
              <a:tailEnd type="triangle"/>
            </a:ln>
            <a:effectLst/>
          </p:spPr>
        </p:cxnSp>
        <p:sp>
          <p:nvSpPr>
            <p:cNvPr id="669" name="Can 668"/>
            <p:cNvSpPr/>
            <p:nvPr/>
          </p:nvSpPr>
          <p:spPr>
            <a:xfrm>
              <a:off x="2854451" y="3999307"/>
              <a:ext cx="274320" cy="274320"/>
            </a:xfrm>
            <a:prstGeom prst="can">
              <a:avLst/>
            </a:prstGeom>
            <a:solidFill>
              <a:srgbClr val="FFC000"/>
            </a:solidFill>
            <a:ln w="3175" cap="flat" cmpd="sng" algn="ctr">
              <a:solidFill>
                <a:srgbClr val="FFFFF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ea typeface="+mn-ea"/>
                  <a:cs typeface="+mn-cs"/>
                </a:rPr>
                <a:t>S</a:t>
              </a:r>
            </a:p>
          </p:txBody>
        </p:sp>
        <p:cxnSp>
          <p:nvCxnSpPr>
            <p:cNvPr id="670" name="Straight Arrow Connector 669"/>
            <p:cNvCxnSpPr>
              <a:stCxn id="666" idx="4"/>
              <a:endCxn id="669" idx="1"/>
            </p:cNvCxnSpPr>
            <p:nvPr/>
          </p:nvCxnSpPr>
          <p:spPr>
            <a:xfrm flipV="1">
              <a:off x="2372586" y="3999307"/>
              <a:ext cx="619025" cy="87382"/>
            </a:xfrm>
            <a:prstGeom prst="straightConnector1">
              <a:avLst/>
            </a:prstGeom>
            <a:noFill/>
            <a:ln w="9525" cap="flat" cmpd="sng" algn="ctr">
              <a:solidFill>
                <a:srgbClr val="00188F">
                  <a:shade val="95000"/>
                  <a:satMod val="105000"/>
                </a:srgbClr>
              </a:solidFill>
              <a:prstDash val="solid"/>
              <a:tailEnd type="triangle"/>
            </a:ln>
            <a:effectLst/>
          </p:spPr>
        </p:cxnSp>
      </p:grpSp>
      <p:sp>
        <p:nvSpPr>
          <p:cNvPr id="671" name="TextBox 670"/>
          <p:cNvSpPr txBox="1"/>
          <p:nvPr/>
        </p:nvSpPr>
        <p:spPr>
          <a:xfrm>
            <a:off x="5992064" y="1884886"/>
            <a:ext cx="4139275" cy="64633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panose="020B0502040204020203" pitchFamily="34" charset="0"/>
              </a:rPr>
              <a:t>Logical Server + DB</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panose="020B0502040204020203" pitchFamily="34" charset="0"/>
              </a:rPr>
              <a:t>myserv.database.windows.net, TestDB1</a:t>
            </a:r>
          </a:p>
        </p:txBody>
      </p:sp>
      <p:cxnSp>
        <p:nvCxnSpPr>
          <p:cNvPr id="672" name="Curved Connector 671"/>
          <p:cNvCxnSpPr>
            <a:stCxn id="671" idx="2"/>
            <a:endCxn id="600" idx="0"/>
          </p:cNvCxnSpPr>
          <p:nvPr/>
        </p:nvCxnSpPr>
        <p:spPr>
          <a:xfrm rot="5400000">
            <a:off x="6203516" y="1264673"/>
            <a:ext cx="591643" cy="3124730"/>
          </a:xfrm>
          <a:prstGeom prst="curvedConnector3">
            <a:avLst>
              <a:gd name="adj1" fmla="val 50000"/>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673" name="Curved Connector 672"/>
          <p:cNvCxnSpPr>
            <a:stCxn id="600" idx="0"/>
            <a:endCxn id="671" idx="1"/>
          </p:cNvCxnSpPr>
          <p:nvPr/>
        </p:nvCxnSpPr>
        <p:spPr>
          <a:xfrm rot="5400000" flipH="1" flipV="1">
            <a:off x="5007114" y="2137910"/>
            <a:ext cx="914808" cy="1055092"/>
          </a:xfrm>
          <a:prstGeom prst="curvedConnector2">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cxnSp>
        <p:nvCxnSpPr>
          <p:cNvPr id="674" name="Curved Connector 673"/>
          <p:cNvCxnSpPr>
            <a:stCxn id="671" idx="2"/>
            <a:endCxn id="656" idx="0"/>
          </p:cNvCxnSpPr>
          <p:nvPr/>
        </p:nvCxnSpPr>
        <p:spPr>
          <a:xfrm rot="5400000">
            <a:off x="5605758" y="2514287"/>
            <a:ext cx="2439015" cy="2472874"/>
          </a:xfrm>
          <a:prstGeom prst="curvedConnector3">
            <a:avLst/>
          </a:prstGeom>
          <a:noFill/>
          <a:ln w="25400" cap="flat" cmpd="sng" algn="ctr">
            <a:solidFill>
              <a:schemeClr val="bg2">
                <a:lumMod val="50000"/>
              </a:schemeClr>
            </a:solidFill>
            <a:prstDash val="solid"/>
            <a:tailEnd type="triangle"/>
          </a:ln>
          <a:effectLst>
            <a:outerShdw blurRad="40000" dist="20000" dir="5400000" rotWithShape="0">
              <a:srgbClr val="000000">
                <a:alpha val="38000"/>
              </a:srgbClr>
            </a:outerShdw>
          </a:effectLst>
        </p:spPr>
      </p:cxnSp>
      <p:sp>
        <p:nvSpPr>
          <p:cNvPr id="675" name="TextBox 674"/>
          <p:cNvSpPr txBox="1"/>
          <p:nvPr/>
        </p:nvSpPr>
        <p:spPr>
          <a:xfrm>
            <a:off x="4208877" y="2680932"/>
            <a:ext cx="868299" cy="30008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IP1:1433</a:t>
            </a:r>
          </a:p>
        </p:txBody>
      </p:sp>
      <p:sp>
        <p:nvSpPr>
          <p:cNvPr id="676" name="TextBox 675"/>
          <p:cNvSpPr txBox="1"/>
          <p:nvPr/>
        </p:nvSpPr>
        <p:spPr>
          <a:xfrm>
            <a:off x="2318514" y="3983298"/>
            <a:ext cx="1527258" cy="30008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IP2:11000-12000</a:t>
            </a:r>
          </a:p>
        </p:txBody>
      </p:sp>
      <p:sp>
        <p:nvSpPr>
          <p:cNvPr id="677" name="TextBox 676"/>
          <p:cNvSpPr txBox="1"/>
          <p:nvPr/>
        </p:nvSpPr>
        <p:spPr>
          <a:xfrm>
            <a:off x="5807605" y="4009394"/>
            <a:ext cx="1527258" cy="30008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IPN:11000-12000</a:t>
            </a:r>
          </a:p>
        </p:txBody>
      </p:sp>
      <p:sp>
        <p:nvSpPr>
          <p:cNvPr id="678" name="TextBox 677"/>
          <p:cNvSpPr txBox="1"/>
          <p:nvPr/>
        </p:nvSpPr>
        <p:spPr>
          <a:xfrm>
            <a:off x="3758931" y="1949275"/>
            <a:ext cx="2298982" cy="30008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Redirected to:</a:t>
            </a:r>
            <a:r>
              <a:rPr kumimoji="0" lang="en-US" sz="1350" b="0" i="0" u="none" strike="noStrike" kern="0" cap="none" spc="0" normalizeH="0" noProof="0" dirty="0">
                <a:ln>
                  <a:noFill/>
                </a:ln>
                <a:solidFill>
                  <a:schemeClr val="accent1"/>
                </a:solidFill>
                <a:effectLst/>
                <a:uLnTx/>
                <a:uFillTx/>
                <a:latin typeface="Segoe UI" panose="020B0502040204020203" pitchFamily="34" charset="0"/>
              </a:rPr>
              <a:t> </a:t>
            </a: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IPN:11267</a:t>
            </a:r>
          </a:p>
        </p:txBody>
      </p:sp>
      <p:grpSp>
        <p:nvGrpSpPr>
          <p:cNvPr id="679" name="Group 678"/>
          <p:cNvGrpSpPr/>
          <p:nvPr/>
        </p:nvGrpSpPr>
        <p:grpSpPr>
          <a:xfrm>
            <a:off x="5588828" y="5236158"/>
            <a:ext cx="3340605" cy="956098"/>
            <a:chOff x="2767552" y="3672028"/>
            <a:chExt cx="3340605" cy="1645797"/>
          </a:xfrm>
        </p:grpSpPr>
        <p:sp>
          <p:nvSpPr>
            <p:cNvPr id="680" name="TextBox 679"/>
            <p:cNvSpPr txBox="1"/>
            <p:nvPr/>
          </p:nvSpPr>
          <p:spPr>
            <a:xfrm>
              <a:off x="4820379" y="4801273"/>
              <a:ext cx="1287778" cy="51655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IPN:11267</a:t>
              </a:r>
            </a:p>
          </p:txBody>
        </p:sp>
        <p:cxnSp>
          <p:nvCxnSpPr>
            <p:cNvPr id="681" name="Straight Arrow Connector 680"/>
            <p:cNvCxnSpPr>
              <a:stCxn id="680" idx="0"/>
              <a:endCxn id="656" idx="3"/>
            </p:cNvCxnSpPr>
            <p:nvPr/>
          </p:nvCxnSpPr>
          <p:spPr>
            <a:xfrm flipH="1" flipV="1">
              <a:off x="2767552" y="3672028"/>
              <a:ext cx="2696716" cy="1129245"/>
            </a:xfrm>
            <a:prstGeom prst="straightConnector1">
              <a:avLst/>
            </a:prstGeom>
            <a:noFill/>
            <a:ln w="25400" cap="flat" cmpd="sng" algn="ctr">
              <a:solidFill>
                <a:srgbClr val="FFFFFE"/>
              </a:solidFill>
              <a:prstDash val="solid"/>
              <a:tailEnd type="triangle"/>
            </a:ln>
            <a:effectLst>
              <a:outerShdw blurRad="40000" dist="20000" dir="5400000" rotWithShape="0">
                <a:srgbClr val="000000">
                  <a:alpha val="38000"/>
                </a:srgbClr>
              </a:outerShdw>
            </a:effectLst>
          </p:spPr>
        </p:cxnSp>
      </p:grpSp>
      <p:sp>
        <p:nvSpPr>
          <p:cNvPr id="682" name="TextBox 681"/>
          <p:cNvSpPr txBox="1"/>
          <p:nvPr/>
        </p:nvSpPr>
        <p:spPr>
          <a:xfrm>
            <a:off x="7951397" y="3240558"/>
            <a:ext cx="1287778" cy="30008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chemeClr val="accent1"/>
                </a:solidFill>
                <a:effectLst/>
                <a:uLnTx/>
                <a:uFillTx/>
                <a:latin typeface="Segoe UI" panose="020B0502040204020203" pitchFamily="34" charset="0"/>
              </a:rPr>
              <a:t>IPN:11267</a:t>
            </a:r>
          </a:p>
        </p:txBody>
      </p:sp>
      <p:sp>
        <p:nvSpPr>
          <p:cNvPr id="4" name="Text Placeholder 3"/>
          <p:cNvSpPr>
            <a:spLocks noGrp="1"/>
          </p:cNvSpPr>
          <p:nvPr>
            <p:ph type="body" sz="quarter" idx="10"/>
          </p:nvPr>
        </p:nvSpPr>
        <p:spPr>
          <a:xfrm>
            <a:off x="7638315" y="3776258"/>
            <a:ext cx="4655285" cy="1711238"/>
          </a:xfrm>
        </p:spPr>
        <p:txBody>
          <a:bodyPr/>
          <a:lstStyle/>
          <a:p>
            <a:r>
              <a:rPr lang="en-US" sz="1600" dirty="0">
                <a:solidFill>
                  <a:schemeClr val="tx2"/>
                </a:solidFill>
              </a:rPr>
              <a:t>Connection is redirected via. TDS protocol</a:t>
            </a:r>
          </a:p>
          <a:p>
            <a:r>
              <a:rPr lang="en-US" sz="1600" dirty="0">
                <a:solidFill>
                  <a:schemeClr val="tx2"/>
                </a:solidFill>
              </a:rPr>
              <a:t>Supported on up-level clients: SNAC, ADO.Net</a:t>
            </a:r>
          </a:p>
          <a:p>
            <a:r>
              <a:rPr lang="en-US" sz="1600" dirty="0">
                <a:solidFill>
                  <a:schemeClr val="tx2"/>
                </a:solidFill>
              </a:rPr>
              <a:t>PHP, JDBC, etc. coming soon</a:t>
            </a:r>
          </a:p>
          <a:p>
            <a:r>
              <a:rPr lang="en-US" sz="1600" dirty="0">
                <a:solidFill>
                  <a:schemeClr val="tx2"/>
                </a:solidFill>
              </a:rPr>
              <a:t>In cases where outbound ports are blocked, we support proxy connection via. control cluster</a:t>
            </a:r>
          </a:p>
          <a:p>
            <a:endParaRPr lang="en-US" sz="1600" dirty="0">
              <a:solidFill>
                <a:schemeClr val="tx2"/>
              </a:solidFill>
            </a:endParaRPr>
          </a:p>
        </p:txBody>
      </p:sp>
    </p:spTree>
    <p:extLst>
      <p:ext uri="{BB962C8B-B14F-4D97-AF65-F5344CB8AC3E}">
        <p14:creationId xmlns:p14="http://schemas.microsoft.com/office/powerpoint/2010/main" val="154904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1"/>
                                        </p:tgtEl>
                                        <p:attrNameLst>
                                          <p:attrName>style.visibility</p:attrName>
                                        </p:attrNameLst>
                                      </p:cBhvr>
                                      <p:to>
                                        <p:strVal val="visible"/>
                                      </p:to>
                                    </p:set>
                                    <p:animEffect transition="in" filter="fade">
                                      <p:cBhvr>
                                        <p:cTn id="7" dur="500"/>
                                        <p:tgtEl>
                                          <p:spTgt spid="67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86"/>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672"/>
                                        </p:tgtEl>
                                        <p:attrNameLst>
                                          <p:attrName>style.visibility</p:attrName>
                                        </p:attrNameLst>
                                      </p:cBhvr>
                                      <p:to>
                                        <p:strVal val="visible"/>
                                      </p:to>
                                    </p:set>
                                    <p:animEffect transition="in" filter="fade">
                                      <p:cBhvr>
                                        <p:cTn id="12" dur="500"/>
                                        <p:tgtEl>
                                          <p:spTgt spid="672"/>
                                        </p:tgtEl>
                                      </p:cBhvr>
                                    </p:animEffect>
                                  </p:childTnLst>
                                </p:cTn>
                              </p:par>
                            </p:childTnLst>
                          </p:cTn>
                        </p:par>
                        <p:par>
                          <p:cTn id="13" fill="hold">
                            <p:stCondLst>
                              <p:cond delay="500"/>
                            </p:stCondLst>
                            <p:childTnLst>
                              <p:par>
                                <p:cTn id="14" presetID="26" presetClass="emph" presetSubtype="0" repeatCount="indefinite" fill="hold" nodeType="afterEffect">
                                  <p:stCondLst>
                                    <p:cond delay="0"/>
                                  </p:stCondLst>
                                  <p:childTnLst>
                                    <p:animEffect transition="out" filter="fade">
                                      <p:cBhvr>
                                        <p:cTn id="15" dur="500" tmFilter="0, 0; .2, .5; .8, .5; 1, 0"/>
                                        <p:tgtEl>
                                          <p:spTgt spid="653"/>
                                        </p:tgtEl>
                                      </p:cBhvr>
                                    </p:animEffect>
                                    <p:animScale>
                                      <p:cBhvr>
                                        <p:cTn id="16" dur="250" autoRev="1" fill="hold"/>
                                        <p:tgtEl>
                                          <p:spTgt spid="653"/>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73"/>
                                        </p:tgtEl>
                                        <p:attrNameLst>
                                          <p:attrName>style.visibility</p:attrName>
                                        </p:attrNameLst>
                                      </p:cBhvr>
                                      <p:to>
                                        <p:strVal val="visible"/>
                                      </p:to>
                                    </p:set>
                                    <p:animEffect transition="in" filter="fade">
                                      <p:cBhvr>
                                        <p:cTn id="21" dur="500"/>
                                        <p:tgtEl>
                                          <p:spTgt spid="6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78"/>
                                        </p:tgtEl>
                                        <p:attrNameLst>
                                          <p:attrName>style.visibility</p:attrName>
                                        </p:attrNameLst>
                                      </p:cBhvr>
                                      <p:to>
                                        <p:strVal val="visible"/>
                                      </p:to>
                                    </p:set>
                                    <p:animEffect transition="in" filter="fade">
                                      <p:cBhvr>
                                        <p:cTn id="24" dur="500"/>
                                        <p:tgtEl>
                                          <p:spTgt spid="678"/>
                                        </p:tgtEl>
                                      </p:cBhvr>
                                    </p:animEffect>
                                  </p:childTnLst>
                                </p:cTn>
                              </p:par>
                              <p:par>
                                <p:cTn id="25" presetID="10" presetClass="entr" presetSubtype="0" fill="hold" nodeType="withEffect">
                                  <p:stCondLst>
                                    <p:cond delay="0"/>
                                  </p:stCondLst>
                                  <p:childTnLst>
                                    <p:set>
                                      <p:cBhvr>
                                        <p:cTn id="26" dur="1" fill="hold">
                                          <p:stCondLst>
                                            <p:cond delay="0"/>
                                          </p:stCondLst>
                                        </p:cTn>
                                        <p:tgtEl>
                                          <p:spTgt spid="679"/>
                                        </p:tgtEl>
                                        <p:attrNameLst>
                                          <p:attrName>style.visibility</p:attrName>
                                        </p:attrNameLst>
                                      </p:cBhvr>
                                      <p:to>
                                        <p:strVal val="visible"/>
                                      </p:to>
                                    </p:set>
                                    <p:animEffect transition="in" filter="fade">
                                      <p:cBhvr>
                                        <p:cTn id="27" dur="500"/>
                                        <p:tgtEl>
                                          <p:spTgt spid="679"/>
                                        </p:tgtEl>
                                      </p:cBhvr>
                                    </p:animEffec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672"/>
                                        </p:tgtEl>
                                      </p:cBhvr>
                                    </p:animEffect>
                                    <p:set>
                                      <p:cBhvr>
                                        <p:cTn id="31" dur="1" fill="hold">
                                          <p:stCondLst>
                                            <p:cond delay="499"/>
                                          </p:stCondLst>
                                        </p:cTn>
                                        <p:tgtEl>
                                          <p:spTgt spid="67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74"/>
                                        </p:tgtEl>
                                        <p:attrNameLst>
                                          <p:attrName>style.visibility</p:attrName>
                                        </p:attrNameLst>
                                      </p:cBhvr>
                                      <p:to>
                                        <p:strVal val="visible"/>
                                      </p:to>
                                    </p:set>
                                    <p:animEffect transition="in" filter="fade">
                                      <p:cBhvr>
                                        <p:cTn id="36" dur="500"/>
                                        <p:tgtEl>
                                          <p:spTgt spid="674"/>
                                        </p:tgtEl>
                                      </p:cBhvr>
                                    </p:animEffect>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500"/>
                                        <p:tgtEl>
                                          <p:spTgt spid="673"/>
                                        </p:tgtEl>
                                      </p:cBhvr>
                                    </p:animEffect>
                                    <p:set>
                                      <p:cBhvr>
                                        <p:cTn id="40" dur="1" fill="hold">
                                          <p:stCondLst>
                                            <p:cond delay="499"/>
                                          </p:stCondLst>
                                        </p:cTn>
                                        <p:tgtEl>
                                          <p:spTgt spid="6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678"/>
                                        </p:tgtEl>
                                      </p:cBhvr>
                                    </p:animEffect>
                                    <p:set>
                                      <p:cBhvr>
                                        <p:cTn id="43" dur="1" fill="hold">
                                          <p:stCondLst>
                                            <p:cond delay="499"/>
                                          </p:stCondLst>
                                        </p:cTn>
                                        <p:tgtEl>
                                          <p:spTgt spid="678"/>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682"/>
                                        </p:tgtEl>
                                        <p:attrNameLst>
                                          <p:attrName>style.visibility</p:attrName>
                                        </p:attrNameLst>
                                      </p:cBhvr>
                                      <p:to>
                                        <p:strVal val="visible"/>
                                      </p:to>
                                    </p:set>
                                    <p:animEffect transition="in" filter="fade">
                                      <p:cBhvr>
                                        <p:cTn id="46" dur="500"/>
                                        <p:tgtEl>
                                          <p:spTgt spid="682"/>
                                        </p:tgtEl>
                                      </p:cBhvr>
                                    </p:animEffect>
                                  </p:childTnLst>
                                </p:cTn>
                              </p:par>
                              <p:par>
                                <p:cTn id="47" presetID="10" presetClass="exit" presetSubtype="0" fill="hold" nodeType="withEffect">
                                  <p:stCondLst>
                                    <p:cond delay="0"/>
                                  </p:stCondLst>
                                  <p:childTnLst>
                                    <p:animEffect transition="out" filter="fade">
                                      <p:cBhvr>
                                        <p:cTn id="48" dur="500"/>
                                        <p:tgtEl>
                                          <p:spTgt spid="679"/>
                                        </p:tgtEl>
                                      </p:cBhvr>
                                    </p:animEffect>
                                    <p:set>
                                      <p:cBhvr>
                                        <p:cTn id="49" dur="1" fill="hold">
                                          <p:stCondLst>
                                            <p:cond delay="499"/>
                                          </p:stCondLst>
                                        </p:cTn>
                                        <p:tgtEl>
                                          <p:spTgt spid="6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 grpId="0" animBg="1"/>
      <p:bldP spid="671" grpId="0"/>
      <p:bldP spid="678" grpId="0"/>
      <p:bldP spid="678" grpId="1"/>
      <p:bldP spid="68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5643" y="5014656"/>
            <a:ext cx="529490" cy="529490"/>
          </a:xfrm>
          <a:prstGeom prst="rect">
            <a:avLst/>
          </a:prstGeom>
        </p:spPr>
      </p:pic>
      <p:sp>
        <p:nvSpPr>
          <p:cNvPr id="2" name="Title 1"/>
          <p:cNvSpPr>
            <a:spLocks noGrp="1"/>
          </p:cNvSpPr>
          <p:nvPr>
            <p:ph type="title"/>
          </p:nvPr>
        </p:nvSpPr>
        <p:spPr>
          <a:xfrm>
            <a:off x="274640" y="264964"/>
            <a:ext cx="11558010" cy="1097302"/>
          </a:xfrm>
        </p:spPr>
        <p:txBody>
          <a:bodyPr>
            <a:normAutofit/>
          </a:bodyPr>
          <a:lstStyle/>
          <a:p>
            <a:r>
              <a:rPr lang="en-US" dirty="0">
                <a:latin typeface="Segoe UI Light" panose="020B0502040204020203" pitchFamily="34" charset="0"/>
              </a:rPr>
              <a:t>Local and Remote Storage Support</a:t>
            </a:r>
          </a:p>
        </p:txBody>
      </p:sp>
      <p:sp>
        <p:nvSpPr>
          <p:cNvPr id="16" name="Text Placeholder 15"/>
          <p:cNvSpPr>
            <a:spLocks noGrp="1"/>
          </p:cNvSpPr>
          <p:nvPr>
            <p:ph type="body" sz="quarter" idx="13"/>
          </p:nvPr>
        </p:nvSpPr>
        <p:spPr>
          <a:xfrm>
            <a:off x="214602" y="1148443"/>
            <a:ext cx="10779031" cy="1709062"/>
          </a:xfrm>
        </p:spPr>
        <p:txBody>
          <a:bodyPr/>
          <a:lstStyle/>
          <a:p>
            <a:pPr marL="291436" indent="-291436"/>
            <a:r>
              <a:rPr lang="en-US" sz="1800" dirty="0">
                <a:latin typeface="Segoe UI" panose="020B0502040204020203" pitchFamily="34" charset="0"/>
              </a:rPr>
              <a:t>Control Service is entry and redirection point</a:t>
            </a:r>
          </a:p>
          <a:p>
            <a:pPr marL="291436" indent="-291436"/>
            <a:r>
              <a:rPr lang="en-US" sz="1800" dirty="0">
                <a:latin typeface="Segoe UI" panose="020B0502040204020203" pitchFamily="34" charset="0"/>
              </a:rPr>
              <a:t>Local/Remote storage hidden from customer: decision based on SLO tier / workload</a:t>
            </a:r>
          </a:p>
          <a:p>
            <a:pPr marL="291436" indent="-291436"/>
            <a:r>
              <a:rPr lang="en-US" sz="1800" dirty="0">
                <a:latin typeface="Segoe UI" panose="020B0502040204020203" pitchFamily="34" charset="0"/>
              </a:rPr>
              <a:t>Local storage – very low latency:  1ms, 50k IOPS, 1TB </a:t>
            </a:r>
          </a:p>
          <a:p>
            <a:pPr marL="291436" indent="-291436"/>
            <a:r>
              <a:rPr lang="en-US" sz="1800" dirty="0">
                <a:latin typeface="Segoe UI" panose="020B0502040204020203" pitchFamily="34" charset="0"/>
              </a:rPr>
              <a:t>Remote storage – network hop 40ms, ∞ IOPS, ∞ size</a:t>
            </a:r>
          </a:p>
          <a:p>
            <a:endParaRPr lang="en-US" sz="1800" dirty="0"/>
          </a:p>
        </p:txBody>
      </p:sp>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2362193" y="3677936"/>
            <a:ext cx="530225" cy="528637"/>
          </a:xfrm>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9213" y="3662116"/>
            <a:ext cx="529490" cy="529490"/>
          </a:xfrm>
          <a:prstGeom prst="rect">
            <a:avLst/>
          </a:prstGeom>
        </p:spPr>
      </p:pic>
      <p:pic>
        <p:nvPicPr>
          <p:cNvPr id="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468" y="3662116"/>
            <a:ext cx="529490" cy="529490"/>
          </a:xfrm>
          <a:prstGeom prst="rect">
            <a:avLst/>
          </a:prstGeom>
        </p:spPr>
      </p:pic>
      <p:pic>
        <p:nvPicPr>
          <p:cNvPr id="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5723" y="3662116"/>
            <a:ext cx="529490" cy="529490"/>
          </a:xfrm>
          <a:prstGeom prst="rect">
            <a:avLst/>
          </a:prstGeom>
        </p:spPr>
      </p:pic>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3938" y="3662118"/>
            <a:ext cx="529490" cy="529490"/>
          </a:xfrm>
          <a:prstGeom prst="rect">
            <a:avLst/>
          </a:prstGeom>
        </p:spPr>
      </p:pic>
      <p:pic>
        <p:nvPicPr>
          <p:cNvPr id="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3428" y="3662116"/>
            <a:ext cx="529490" cy="529490"/>
          </a:xfrm>
          <a:prstGeom prst="rect">
            <a:avLst/>
          </a:prstGeom>
        </p:spPr>
      </p:pic>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1683" y="3662116"/>
            <a:ext cx="529490" cy="529490"/>
          </a:xfrm>
          <a:prstGeom prst="rect">
            <a:avLst/>
          </a:prstGeom>
        </p:spPr>
      </p:pic>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9938" y="3662116"/>
            <a:ext cx="529490" cy="529490"/>
          </a:xfrm>
          <a:prstGeom prst="rect">
            <a:avLst/>
          </a:prstGeom>
        </p:spPr>
      </p:pic>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53" y="3662118"/>
            <a:ext cx="529490" cy="529490"/>
          </a:xfrm>
          <a:prstGeom prst="rect">
            <a:avLst/>
          </a:prstGeom>
        </p:spPr>
      </p:pic>
      <p:pic>
        <p:nvPicPr>
          <p:cNvPr id="1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643" y="3662116"/>
            <a:ext cx="529490" cy="529490"/>
          </a:xfrm>
          <a:prstGeom prst="rect">
            <a:avLst/>
          </a:prstGeom>
        </p:spPr>
      </p:pic>
      <p:pic>
        <p:nvPicPr>
          <p:cNvPr id="1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5898" y="3662116"/>
            <a:ext cx="529490" cy="529490"/>
          </a:xfrm>
          <a:prstGeom prst="rect">
            <a:avLst/>
          </a:prstGeom>
        </p:spPr>
      </p:pic>
      <p:pic>
        <p:nvPicPr>
          <p:cNvPr id="1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4153" y="3662116"/>
            <a:ext cx="529490" cy="529490"/>
          </a:xfrm>
          <a:prstGeom prst="rect">
            <a:avLst/>
          </a:prstGeom>
        </p:spPr>
      </p:pic>
      <p:pic>
        <p:nvPicPr>
          <p:cNvPr id="2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448" y="4338388"/>
            <a:ext cx="529490" cy="529490"/>
          </a:xfrm>
          <a:prstGeom prst="rect">
            <a:avLst/>
          </a:prstGeom>
        </p:spPr>
      </p:pic>
      <p:pic>
        <p:nvPicPr>
          <p:cNvPr id="2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7938" y="4338386"/>
            <a:ext cx="529490" cy="529490"/>
          </a:xfrm>
          <a:prstGeom prst="rect">
            <a:avLst/>
          </a:prstGeom>
        </p:spPr>
      </p:pic>
      <p:pic>
        <p:nvPicPr>
          <p:cNvPr id="3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6193" y="4338386"/>
            <a:ext cx="529490" cy="529490"/>
          </a:xfrm>
          <a:prstGeom prst="rect">
            <a:avLst/>
          </a:prstGeom>
        </p:spPr>
      </p:pic>
      <p:pic>
        <p:nvPicPr>
          <p:cNvPr id="3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448" y="4338386"/>
            <a:ext cx="529490" cy="529490"/>
          </a:xfrm>
          <a:prstGeom prst="rect">
            <a:avLst/>
          </a:prstGeom>
        </p:spPr>
      </p:pic>
      <p:pic>
        <p:nvPicPr>
          <p:cNvPr id="3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2663" y="4338388"/>
            <a:ext cx="529490" cy="529490"/>
          </a:xfrm>
          <a:prstGeom prst="rect">
            <a:avLst/>
          </a:prstGeom>
        </p:spPr>
      </p:pic>
      <p:pic>
        <p:nvPicPr>
          <p:cNvPr id="3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2153" y="4338386"/>
            <a:ext cx="529490" cy="529490"/>
          </a:xfrm>
          <a:prstGeom prst="rect">
            <a:avLst/>
          </a:prstGeom>
        </p:spPr>
      </p:pic>
      <p:pic>
        <p:nvPicPr>
          <p:cNvPr id="3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0408" y="4338386"/>
            <a:ext cx="529490" cy="529490"/>
          </a:xfrm>
          <a:prstGeom prst="rect">
            <a:avLst/>
          </a:prstGeom>
        </p:spPr>
      </p:pic>
      <p:pic>
        <p:nvPicPr>
          <p:cNvPr id="3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8663" y="4338386"/>
            <a:ext cx="529490" cy="529490"/>
          </a:xfrm>
          <a:prstGeom prst="rect">
            <a:avLst/>
          </a:prstGeom>
        </p:spPr>
      </p:pic>
      <p:pic>
        <p:nvPicPr>
          <p:cNvPr id="3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6878" y="4338388"/>
            <a:ext cx="529490" cy="529490"/>
          </a:xfrm>
          <a:prstGeom prst="rect">
            <a:avLst/>
          </a:prstGeom>
        </p:spPr>
      </p:pic>
      <p:pic>
        <p:nvPicPr>
          <p:cNvPr id="3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368" y="4338386"/>
            <a:ext cx="529490" cy="529490"/>
          </a:xfrm>
          <a:prstGeom prst="rect">
            <a:avLst/>
          </a:prstGeom>
        </p:spPr>
      </p:pic>
      <p:pic>
        <p:nvPicPr>
          <p:cNvPr id="3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4623" y="4338386"/>
            <a:ext cx="529490" cy="529490"/>
          </a:xfrm>
          <a:prstGeom prst="rect">
            <a:avLst/>
          </a:prstGeom>
        </p:spPr>
      </p:pic>
      <p:pic>
        <p:nvPicPr>
          <p:cNvPr id="3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2878" y="4338386"/>
            <a:ext cx="529490" cy="529490"/>
          </a:xfrm>
          <a:prstGeom prst="rect">
            <a:avLst/>
          </a:prstGeom>
        </p:spPr>
      </p:pic>
      <p:pic>
        <p:nvPicPr>
          <p:cNvPr id="4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213" y="5014656"/>
            <a:ext cx="529490" cy="529490"/>
          </a:xfrm>
          <a:prstGeom prst="rect">
            <a:avLst/>
          </a:prstGeom>
        </p:spPr>
      </p:pic>
      <p:pic>
        <p:nvPicPr>
          <p:cNvPr id="4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703" y="5014655"/>
            <a:ext cx="529490" cy="529490"/>
          </a:xfrm>
          <a:prstGeom prst="rect">
            <a:avLst/>
          </a:prstGeom>
        </p:spPr>
      </p:pic>
      <p:pic>
        <p:nvPicPr>
          <p:cNvPr id="4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4958" y="5014655"/>
            <a:ext cx="529490" cy="529490"/>
          </a:xfrm>
          <a:prstGeom prst="rect">
            <a:avLst/>
          </a:prstGeom>
        </p:spPr>
      </p:pic>
      <p:pic>
        <p:nvPicPr>
          <p:cNvPr id="4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213" y="5014655"/>
            <a:ext cx="529490" cy="529490"/>
          </a:xfrm>
          <a:prstGeom prst="rect">
            <a:avLst/>
          </a:prstGeom>
        </p:spPr>
      </p:pic>
      <p:pic>
        <p:nvPicPr>
          <p:cNvPr id="4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1428" y="5014656"/>
            <a:ext cx="529490" cy="529490"/>
          </a:xfrm>
          <a:prstGeom prst="rect">
            <a:avLst/>
          </a:prstGeom>
        </p:spPr>
      </p:pic>
      <p:pic>
        <p:nvPicPr>
          <p:cNvPr id="4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7323" y="5006933"/>
            <a:ext cx="529490" cy="529490"/>
          </a:xfrm>
          <a:prstGeom prst="rect">
            <a:avLst/>
          </a:prstGeom>
        </p:spPr>
      </p:pic>
      <p:pic>
        <p:nvPicPr>
          <p:cNvPr id="4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173" y="5014655"/>
            <a:ext cx="529490" cy="529490"/>
          </a:xfrm>
          <a:prstGeom prst="rect">
            <a:avLst/>
          </a:prstGeom>
        </p:spPr>
      </p:pic>
      <p:pic>
        <p:nvPicPr>
          <p:cNvPr id="4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428" y="5014655"/>
            <a:ext cx="529490" cy="529490"/>
          </a:xfrm>
          <a:prstGeom prst="rect">
            <a:avLst/>
          </a:prstGeom>
        </p:spPr>
      </p:pic>
      <p:pic>
        <p:nvPicPr>
          <p:cNvPr id="4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133" y="5014655"/>
            <a:ext cx="529490" cy="529490"/>
          </a:xfrm>
          <a:prstGeom prst="rect">
            <a:avLst/>
          </a:prstGeom>
        </p:spPr>
      </p:pic>
      <p:pic>
        <p:nvPicPr>
          <p:cNvPr id="5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3388" y="5014655"/>
            <a:ext cx="529490" cy="529490"/>
          </a:xfrm>
          <a:prstGeom prst="rect">
            <a:avLst/>
          </a:prstGeom>
        </p:spPr>
      </p:pic>
      <p:pic>
        <p:nvPicPr>
          <p:cNvPr id="5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1643" y="5014655"/>
            <a:ext cx="529490" cy="529490"/>
          </a:xfrm>
          <a:prstGeom prst="rect">
            <a:avLst/>
          </a:prstGeom>
        </p:spPr>
      </p:pic>
      <p:pic>
        <p:nvPicPr>
          <p:cNvPr id="5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213" y="5685704"/>
            <a:ext cx="529490" cy="529490"/>
          </a:xfrm>
          <a:prstGeom prst="rect">
            <a:avLst/>
          </a:prstGeom>
        </p:spPr>
      </p:pic>
      <p:pic>
        <p:nvPicPr>
          <p:cNvPr id="5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703" y="5685703"/>
            <a:ext cx="529490" cy="529490"/>
          </a:xfrm>
          <a:prstGeom prst="rect">
            <a:avLst/>
          </a:prstGeom>
        </p:spPr>
      </p:pic>
      <p:pic>
        <p:nvPicPr>
          <p:cNvPr id="5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4958" y="5685703"/>
            <a:ext cx="529490" cy="529490"/>
          </a:xfrm>
          <a:prstGeom prst="rect">
            <a:avLst/>
          </a:prstGeom>
        </p:spPr>
      </p:pic>
      <p:pic>
        <p:nvPicPr>
          <p:cNvPr id="5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213" y="5685703"/>
            <a:ext cx="529490" cy="529490"/>
          </a:xfrm>
          <a:prstGeom prst="rect">
            <a:avLst/>
          </a:prstGeom>
        </p:spPr>
      </p:pic>
      <p:pic>
        <p:nvPicPr>
          <p:cNvPr id="5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1428" y="5685704"/>
            <a:ext cx="529490" cy="529490"/>
          </a:xfrm>
          <a:prstGeom prst="rect">
            <a:avLst/>
          </a:prstGeom>
        </p:spPr>
      </p:pic>
      <p:pic>
        <p:nvPicPr>
          <p:cNvPr id="5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918" y="5685703"/>
            <a:ext cx="529490" cy="529490"/>
          </a:xfrm>
          <a:prstGeom prst="rect">
            <a:avLst/>
          </a:prstGeom>
        </p:spPr>
      </p:pic>
      <p:pic>
        <p:nvPicPr>
          <p:cNvPr id="5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173" y="5685703"/>
            <a:ext cx="529490" cy="529490"/>
          </a:xfrm>
          <a:prstGeom prst="rect">
            <a:avLst/>
          </a:prstGeom>
        </p:spPr>
      </p:pic>
      <p:pic>
        <p:nvPicPr>
          <p:cNvPr id="5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428" y="5685703"/>
            <a:ext cx="529490" cy="529490"/>
          </a:xfrm>
          <a:prstGeom prst="rect">
            <a:avLst/>
          </a:prstGeom>
        </p:spPr>
      </p:pic>
      <p:pic>
        <p:nvPicPr>
          <p:cNvPr id="6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5643" y="5685704"/>
            <a:ext cx="529490" cy="529490"/>
          </a:xfrm>
          <a:prstGeom prst="rect">
            <a:avLst/>
          </a:prstGeom>
        </p:spPr>
      </p:pic>
      <p:pic>
        <p:nvPicPr>
          <p:cNvPr id="6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5133" y="5685703"/>
            <a:ext cx="529490" cy="529490"/>
          </a:xfrm>
          <a:prstGeom prst="rect">
            <a:avLst/>
          </a:prstGeom>
        </p:spPr>
      </p:pic>
      <p:pic>
        <p:nvPicPr>
          <p:cNvPr id="6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3388" y="5685703"/>
            <a:ext cx="529490" cy="529490"/>
          </a:xfrm>
          <a:prstGeom prst="rect">
            <a:avLst/>
          </a:prstGeom>
        </p:spPr>
      </p:pic>
      <p:pic>
        <p:nvPicPr>
          <p:cNvPr id="6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1643" y="5685703"/>
            <a:ext cx="529490" cy="529490"/>
          </a:xfrm>
          <a:prstGeom prst="rect">
            <a:avLst/>
          </a:prstGeom>
        </p:spPr>
      </p:pic>
      <p:pic>
        <p:nvPicPr>
          <p:cNvPr id="6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263" y="6354251"/>
            <a:ext cx="529490" cy="529490"/>
          </a:xfrm>
          <a:prstGeom prst="rect">
            <a:avLst/>
          </a:prstGeom>
        </p:spPr>
      </p:pic>
      <p:pic>
        <p:nvPicPr>
          <p:cNvPr id="6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753" y="6354250"/>
            <a:ext cx="529490" cy="529490"/>
          </a:xfrm>
          <a:prstGeom prst="rect">
            <a:avLst/>
          </a:prstGeom>
        </p:spPr>
      </p:pic>
      <p:pic>
        <p:nvPicPr>
          <p:cNvPr id="6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4008" y="6354250"/>
            <a:ext cx="529490" cy="529490"/>
          </a:xfrm>
          <a:prstGeom prst="rect">
            <a:avLst/>
          </a:prstGeom>
        </p:spPr>
      </p:pic>
      <p:pic>
        <p:nvPicPr>
          <p:cNvPr id="6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2263" y="6354250"/>
            <a:ext cx="529490" cy="529490"/>
          </a:xfrm>
          <a:prstGeom prst="rect">
            <a:avLst/>
          </a:prstGeom>
        </p:spPr>
      </p:pic>
      <p:pic>
        <p:nvPicPr>
          <p:cNvPr id="6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478" y="6354251"/>
            <a:ext cx="529490" cy="529490"/>
          </a:xfrm>
          <a:prstGeom prst="rect">
            <a:avLst/>
          </a:prstGeom>
        </p:spPr>
      </p:pic>
      <p:pic>
        <p:nvPicPr>
          <p:cNvPr id="6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9968" y="6354250"/>
            <a:ext cx="529490" cy="529490"/>
          </a:xfrm>
          <a:prstGeom prst="rect">
            <a:avLst/>
          </a:prstGeom>
        </p:spPr>
      </p:pic>
      <p:pic>
        <p:nvPicPr>
          <p:cNvPr id="7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3" y="6354250"/>
            <a:ext cx="529490" cy="529490"/>
          </a:xfrm>
          <a:prstGeom prst="rect">
            <a:avLst/>
          </a:prstGeom>
        </p:spPr>
      </p:pic>
      <p:pic>
        <p:nvPicPr>
          <p:cNvPr id="7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6478" y="6354250"/>
            <a:ext cx="529490" cy="529490"/>
          </a:xfrm>
          <a:prstGeom prst="rect">
            <a:avLst/>
          </a:prstGeom>
        </p:spPr>
      </p:pic>
      <p:pic>
        <p:nvPicPr>
          <p:cNvPr id="7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4693" y="6354251"/>
            <a:ext cx="529490" cy="529490"/>
          </a:xfrm>
          <a:prstGeom prst="rect">
            <a:avLst/>
          </a:prstGeom>
        </p:spPr>
      </p:pic>
      <p:pic>
        <p:nvPicPr>
          <p:cNvPr id="7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4183" y="6354250"/>
            <a:ext cx="529490" cy="529490"/>
          </a:xfrm>
          <a:prstGeom prst="rect">
            <a:avLst/>
          </a:prstGeom>
        </p:spPr>
      </p:pic>
      <p:pic>
        <p:nvPicPr>
          <p:cNvPr id="7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2438" y="6354250"/>
            <a:ext cx="529490" cy="529490"/>
          </a:xfrm>
          <a:prstGeom prst="rect">
            <a:avLst/>
          </a:prstGeom>
        </p:spPr>
      </p:pic>
      <p:pic>
        <p:nvPicPr>
          <p:cNvPr id="7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0693" y="6354250"/>
            <a:ext cx="529490" cy="529490"/>
          </a:xfrm>
          <a:prstGeom prst="rect">
            <a:avLst/>
          </a:prstGeom>
        </p:spPr>
      </p:pic>
      <p:sp>
        <p:nvSpPr>
          <p:cNvPr id="90" name="Oval 89"/>
          <p:cNvSpPr/>
          <p:nvPr/>
        </p:nvSpPr>
        <p:spPr>
          <a:xfrm>
            <a:off x="2990670" y="3976468"/>
            <a:ext cx="736265" cy="834435"/>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92" name="Cloud 91"/>
          <p:cNvSpPr/>
          <p:nvPr/>
        </p:nvSpPr>
        <p:spPr>
          <a:xfrm>
            <a:off x="6729408" y="2375461"/>
            <a:ext cx="1327428" cy="932603"/>
          </a:xfrm>
          <a:prstGeom prst="cloud">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1"/>
                </a:solidFill>
                <a:latin typeface="Segoe UI" panose="020B0502040204020203" pitchFamily="34" charset="0"/>
              </a:rPr>
              <a:t>XStore</a:t>
            </a:r>
          </a:p>
        </p:txBody>
      </p:sp>
      <p:sp>
        <p:nvSpPr>
          <p:cNvPr id="120" name="Rectangle 119"/>
          <p:cNvSpPr/>
          <p:nvPr/>
        </p:nvSpPr>
        <p:spPr>
          <a:xfrm>
            <a:off x="352488" y="3042552"/>
            <a:ext cx="542008" cy="2578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rPr>
              <a:t>App</a:t>
            </a:r>
            <a:endParaRPr lang="en-US" sz="1632" dirty="0">
              <a:solidFill>
                <a:schemeClr val="tx1"/>
              </a:solidFill>
              <a:latin typeface="Segoe UI" panose="020B0502040204020203" pitchFamily="34" charset="0"/>
            </a:endParaRPr>
          </a:p>
        </p:txBody>
      </p:sp>
      <p:sp>
        <p:nvSpPr>
          <p:cNvPr id="121" name="Rectangle 120"/>
          <p:cNvSpPr/>
          <p:nvPr/>
        </p:nvSpPr>
        <p:spPr>
          <a:xfrm>
            <a:off x="214603" y="3796037"/>
            <a:ext cx="1047023" cy="361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TDS</a:t>
            </a:r>
          </a:p>
        </p:txBody>
      </p:sp>
      <p:cxnSp>
        <p:nvCxnSpPr>
          <p:cNvPr id="123" name="Straight Arrow Connector 122"/>
          <p:cNvCxnSpPr>
            <a:stCxn id="120" idx="2"/>
            <a:endCxn id="121" idx="0"/>
          </p:cNvCxnSpPr>
          <p:nvPr/>
        </p:nvCxnSpPr>
        <p:spPr>
          <a:xfrm>
            <a:off x="623493" y="3300354"/>
            <a:ext cx="114622" cy="495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9768906" y="2008789"/>
            <a:ext cx="2816420" cy="382308"/>
          </a:xfrm>
          <a:prstGeom prst="rect">
            <a:avLst/>
          </a:prstGeom>
          <a:noFill/>
        </p:spPr>
        <p:txBody>
          <a:bodyPr wrap="square" rtlCol="0">
            <a:spAutoFit/>
          </a:bodyPr>
          <a:lstStyle/>
          <a:p>
            <a:r>
              <a:rPr lang="en-US" sz="1836" dirty="0">
                <a:latin typeface="Segoe UI" panose="020B0502040204020203" pitchFamily="34" charset="0"/>
              </a:rPr>
              <a:t>“</a:t>
            </a:r>
            <a:r>
              <a:rPr lang="en-US" sz="1836" dirty="0">
                <a:solidFill>
                  <a:schemeClr val="accent1">
                    <a:lumMod val="75000"/>
                  </a:schemeClr>
                </a:solidFill>
                <a:latin typeface="Segoe UI" panose="020B0502040204020203" pitchFamily="34" charset="0"/>
              </a:rPr>
              <a:t>Tenant</a:t>
            </a:r>
            <a:r>
              <a:rPr lang="en-US" sz="1836" dirty="0">
                <a:latin typeface="Segoe UI" panose="020B0502040204020203" pitchFamily="34" charset="0"/>
              </a:rPr>
              <a:t>“ XStore Storage</a:t>
            </a:r>
          </a:p>
        </p:txBody>
      </p:sp>
      <p:sp>
        <p:nvSpPr>
          <p:cNvPr id="148" name="TextBox 147"/>
          <p:cNvSpPr txBox="1"/>
          <p:nvPr/>
        </p:nvSpPr>
        <p:spPr>
          <a:xfrm>
            <a:off x="2485348" y="3219031"/>
            <a:ext cx="1653119" cy="374846"/>
          </a:xfrm>
          <a:prstGeom prst="rect">
            <a:avLst/>
          </a:prstGeom>
          <a:noFill/>
        </p:spPr>
        <p:txBody>
          <a:bodyPr wrap="square" rtlCol="0">
            <a:spAutoFit/>
          </a:bodyPr>
          <a:lstStyle/>
          <a:p>
            <a:r>
              <a:rPr lang="en-US" sz="1836" dirty="0">
                <a:solidFill>
                  <a:schemeClr val="accent6">
                    <a:lumMod val="75000"/>
                  </a:schemeClr>
                </a:solidFill>
                <a:latin typeface="Segoe UI" panose="020B0502040204020203" pitchFamily="34" charset="0"/>
              </a:rPr>
              <a:t>“Control“</a:t>
            </a:r>
            <a:r>
              <a:rPr lang="en-US" sz="1836" dirty="0">
                <a:latin typeface="Segoe UI" panose="020B0502040204020203" pitchFamily="34" charset="0"/>
              </a:rPr>
              <a:t> Ring</a:t>
            </a:r>
          </a:p>
        </p:txBody>
      </p:sp>
      <p:cxnSp>
        <p:nvCxnSpPr>
          <p:cNvPr id="27" name="Curved Connector 26"/>
          <p:cNvCxnSpPr>
            <a:stCxn id="153" idx="2"/>
          </p:cNvCxnSpPr>
          <p:nvPr/>
        </p:nvCxnSpPr>
        <p:spPr>
          <a:xfrm rot="16200000" flipH="1">
            <a:off x="2058417" y="3362818"/>
            <a:ext cx="759748" cy="107744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0803" y="3549623"/>
            <a:ext cx="529490" cy="529490"/>
          </a:xfrm>
          <a:prstGeom prst="rect">
            <a:avLst/>
          </a:prstGeom>
        </p:spPr>
      </p:pic>
      <p:sp>
        <p:nvSpPr>
          <p:cNvPr id="124" name="Oval 123"/>
          <p:cNvSpPr/>
          <p:nvPr/>
        </p:nvSpPr>
        <p:spPr>
          <a:xfrm>
            <a:off x="5848165" y="3700827"/>
            <a:ext cx="2233487" cy="14867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42" name="Can 141"/>
          <p:cNvSpPr/>
          <p:nvPr/>
        </p:nvSpPr>
        <p:spPr>
          <a:xfrm>
            <a:off x="6063150" y="4893770"/>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43" name="Can 142"/>
          <p:cNvSpPr/>
          <p:nvPr/>
        </p:nvSpPr>
        <p:spPr>
          <a:xfrm>
            <a:off x="7912330" y="410428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44" name="Can 143"/>
          <p:cNvSpPr/>
          <p:nvPr/>
        </p:nvSpPr>
        <p:spPr>
          <a:xfrm>
            <a:off x="5983584" y="3849098"/>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50" name="Can 149"/>
          <p:cNvSpPr/>
          <p:nvPr/>
        </p:nvSpPr>
        <p:spPr>
          <a:xfrm>
            <a:off x="7342831" y="661295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19" name="Oval 118"/>
          <p:cNvSpPr/>
          <p:nvPr/>
        </p:nvSpPr>
        <p:spPr>
          <a:xfrm>
            <a:off x="5795152" y="5340714"/>
            <a:ext cx="2233487" cy="14867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89" name="Oval 88"/>
          <p:cNvSpPr/>
          <p:nvPr/>
        </p:nvSpPr>
        <p:spPr>
          <a:xfrm>
            <a:off x="2608952" y="5324546"/>
            <a:ext cx="2233487" cy="14867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cxnSp>
        <p:nvCxnSpPr>
          <p:cNvPr id="151" name="Straight Arrow Connector 150"/>
          <p:cNvCxnSpPr/>
          <p:nvPr/>
        </p:nvCxnSpPr>
        <p:spPr>
          <a:xfrm flipV="1">
            <a:off x="4761815" y="3307038"/>
            <a:ext cx="2665282" cy="2677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flipH="1" flipV="1">
            <a:off x="7571920" y="3279972"/>
            <a:ext cx="338416" cy="23996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152"/>
          <p:cNvSpPr/>
          <p:nvPr/>
        </p:nvSpPr>
        <p:spPr>
          <a:xfrm>
            <a:off x="1376058" y="3160350"/>
            <a:ext cx="1047023" cy="3613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REST</a:t>
            </a:r>
          </a:p>
        </p:txBody>
      </p:sp>
      <p:cxnSp>
        <p:nvCxnSpPr>
          <p:cNvPr id="154" name="Straight Arrow Connector 153"/>
          <p:cNvCxnSpPr>
            <a:stCxn id="120" idx="3"/>
            <a:endCxn id="153" idx="1"/>
          </p:cNvCxnSpPr>
          <p:nvPr/>
        </p:nvCxnSpPr>
        <p:spPr>
          <a:xfrm>
            <a:off x="894496" y="3171453"/>
            <a:ext cx="481563" cy="169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urved Connector 154"/>
          <p:cNvCxnSpPr>
            <a:stCxn id="121" idx="2"/>
          </p:cNvCxnSpPr>
          <p:nvPr/>
        </p:nvCxnSpPr>
        <p:spPr>
          <a:xfrm rot="16200000" flipH="1">
            <a:off x="1674792" y="3220674"/>
            <a:ext cx="322467" cy="219582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ectangle 159"/>
          <p:cNvSpPr/>
          <p:nvPr/>
        </p:nvSpPr>
        <p:spPr>
          <a:xfrm>
            <a:off x="5571738" y="3191763"/>
            <a:ext cx="1047023" cy="361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Data files</a:t>
            </a:r>
          </a:p>
        </p:txBody>
      </p:sp>
      <p:sp>
        <p:nvSpPr>
          <p:cNvPr id="161" name="Rectangle 160"/>
          <p:cNvSpPr/>
          <p:nvPr/>
        </p:nvSpPr>
        <p:spPr>
          <a:xfrm>
            <a:off x="7501684" y="3211858"/>
            <a:ext cx="1239806" cy="544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Backups, telemetry</a:t>
            </a:r>
          </a:p>
        </p:txBody>
      </p:sp>
      <p:sp>
        <p:nvSpPr>
          <p:cNvPr id="164" name="Cloud 163"/>
          <p:cNvSpPr/>
          <p:nvPr/>
        </p:nvSpPr>
        <p:spPr>
          <a:xfrm>
            <a:off x="10505222" y="2385475"/>
            <a:ext cx="1327428" cy="932603"/>
          </a:xfrm>
          <a:prstGeom prst="cloud">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tx1"/>
                </a:solidFill>
                <a:latin typeface="Segoe UI" panose="020B0502040204020203" pitchFamily="34" charset="0"/>
              </a:rPr>
              <a:t>XStore</a:t>
            </a:r>
          </a:p>
        </p:txBody>
      </p:sp>
      <p:cxnSp>
        <p:nvCxnSpPr>
          <p:cNvPr id="165" name="Straight Arrow Connector 164"/>
          <p:cNvCxnSpPr>
            <a:stCxn id="92" idx="0"/>
            <a:endCxn id="164" idx="2"/>
          </p:cNvCxnSpPr>
          <p:nvPr/>
        </p:nvCxnSpPr>
        <p:spPr>
          <a:xfrm>
            <a:off x="8055730" y="2841763"/>
            <a:ext cx="2453610" cy="10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8171642" y="2459619"/>
            <a:ext cx="1888730" cy="361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XStore Geo-repl</a:t>
            </a:r>
          </a:p>
        </p:txBody>
      </p:sp>
      <p:pic>
        <p:nvPicPr>
          <p:cNvPr id="17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0074" y="5008617"/>
            <a:ext cx="529490" cy="529490"/>
          </a:xfrm>
          <a:prstGeom prst="rect">
            <a:avLst/>
          </a:prstGeom>
        </p:spPr>
      </p:pic>
      <p:pic>
        <p:nvPicPr>
          <p:cNvPr id="17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5859" y="5679664"/>
            <a:ext cx="529490" cy="529490"/>
          </a:xfrm>
          <a:prstGeom prst="rect">
            <a:avLst/>
          </a:prstGeom>
        </p:spPr>
      </p:pic>
      <p:pic>
        <p:nvPicPr>
          <p:cNvPr id="17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074" y="5679665"/>
            <a:ext cx="529490" cy="529490"/>
          </a:xfrm>
          <a:prstGeom prst="rect">
            <a:avLst/>
          </a:prstGeom>
        </p:spPr>
      </p:pic>
      <p:pic>
        <p:nvPicPr>
          <p:cNvPr id="179"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3564" y="5679664"/>
            <a:ext cx="529490" cy="529490"/>
          </a:xfrm>
          <a:prstGeom prst="rect">
            <a:avLst/>
          </a:prstGeom>
        </p:spPr>
      </p:pic>
      <p:pic>
        <p:nvPicPr>
          <p:cNvPr id="18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91819" y="5679664"/>
            <a:ext cx="529490" cy="529490"/>
          </a:xfrm>
          <a:prstGeom prst="rect">
            <a:avLst/>
          </a:prstGeom>
        </p:spPr>
      </p:pic>
      <p:pic>
        <p:nvPicPr>
          <p:cNvPr id="18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0074" y="5679664"/>
            <a:ext cx="529490" cy="529490"/>
          </a:xfrm>
          <a:prstGeom prst="rect">
            <a:avLst/>
          </a:prstGeom>
        </p:spPr>
      </p:pic>
      <p:pic>
        <p:nvPicPr>
          <p:cNvPr id="18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4909" y="6348211"/>
            <a:ext cx="529490" cy="529490"/>
          </a:xfrm>
          <a:prstGeom prst="rect">
            <a:avLst/>
          </a:prstGeom>
        </p:spPr>
      </p:pic>
      <p:pic>
        <p:nvPicPr>
          <p:cNvPr id="18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3124" y="6348212"/>
            <a:ext cx="529490" cy="529490"/>
          </a:xfrm>
          <a:prstGeom prst="rect">
            <a:avLst/>
          </a:prstGeom>
        </p:spPr>
      </p:pic>
      <p:pic>
        <p:nvPicPr>
          <p:cNvPr id="18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2614" y="6348211"/>
            <a:ext cx="529490" cy="529490"/>
          </a:xfrm>
          <a:prstGeom prst="rect">
            <a:avLst/>
          </a:prstGeom>
        </p:spPr>
      </p:pic>
      <p:pic>
        <p:nvPicPr>
          <p:cNvPr id="18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0869" y="6348211"/>
            <a:ext cx="529490" cy="529490"/>
          </a:xfrm>
          <a:prstGeom prst="rect">
            <a:avLst/>
          </a:prstGeom>
        </p:spPr>
      </p:pic>
      <p:pic>
        <p:nvPicPr>
          <p:cNvPr id="18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9124" y="6348211"/>
            <a:ext cx="529490" cy="529490"/>
          </a:xfrm>
          <a:prstGeom prst="rect">
            <a:avLst/>
          </a:prstGeom>
        </p:spPr>
      </p:pic>
      <p:pic>
        <p:nvPicPr>
          <p:cNvPr id="19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906" y="5045209"/>
            <a:ext cx="529490" cy="529490"/>
          </a:xfrm>
          <a:prstGeom prst="rect">
            <a:avLst/>
          </a:prstGeom>
        </p:spPr>
      </p:pic>
      <p:pic>
        <p:nvPicPr>
          <p:cNvPr id="19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2662" y="5017362"/>
            <a:ext cx="529490" cy="529490"/>
          </a:xfrm>
          <a:prstGeom prst="rect">
            <a:avLst/>
          </a:prstGeom>
        </p:spPr>
      </p:pic>
      <p:pic>
        <p:nvPicPr>
          <p:cNvPr id="19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0917" y="5017362"/>
            <a:ext cx="529490" cy="529490"/>
          </a:xfrm>
          <a:prstGeom prst="rect">
            <a:avLst/>
          </a:prstGeom>
        </p:spPr>
      </p:pic>
      <p:sp>
        <p:nvSpPr>
          <p:cNvPr id="195" name="Oval 194"/>
          <p:cNvSpPr/>
          <p:nvPr/>
        </p:nvSpPr>
        <p:spPr>
          <a:xfrm>
            <a:off x="10075075" y="5279400"/>
            <a:ext cx="2233487" cy="148670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cxnSp>
        <p:nvCxnSpPr>
          <p:cNvPr id="173" name="Straight Arrow Connector 172"/>
          <p:cNvCxnSpPr>
            <a:stCxn id="145" idx="4"/>
          </p:cNvCxnSpPr>
          <p:nvPr/>
        </p:nvCxnSpPr>
        <p:spPr>
          <a:xfrm>
            <a:off x="8076243" y="5784482"/>
            <a:ext cx="1845767" cy="231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8196900" y="5587311"/>
            <a:ext cx="1888730" cy="361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AlwaysOn</a:t>
            </a:r>
          </a:p>
          <a:p>
            <a:pPr algn="ctr"/>
            <a:r>
              <a:rPr lang="en-US" sz="1632" dirty="0">
                <a:solidFill>
                  <a:schemeClr val="tx1"/>
                </a:solidFill>
                <a:latin typeface="Segoe UI" panose="020B0502040204020203" pitchFamily="34" charset="0"/>
              </a:rPr>
              <a:t>Geo-repl</a:t>
            </a:r>
          </a:p>
        </p:txBody>
      </p:sp>
      <p:cxnSp>
        <p:nvCxnSpPr>
          <p:cNvPr id="125" name="Straight Arrow Connector 124"/>
          <p:cNvCxnSpPr/>
          <p:nvPr/>
        </p:nvCxnSpPr>
        <p:spPr>
          <a:xfrm>
            <a:off x="767632" y="4173994"/>
            <a:ext cx="1818868" cy="17870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137" idx="4"/>
          </p:cNvCxnSpPr>
          <p:nvPr/>
        </p:nvCxnSpPr>
        <p:spPr>
          <a:xfrm>
            <a:off x="2776754" y="5989036"/>
            <a:ext cx="738438" cy="26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137" idx="4"/>
            <a:endCxn id="41" idx="2"/>
          </p:cNvCxnSpPr>
          <p:nvPr/>
        </p:nvCxnSpPr>
        <p:spPr>
          <a:xfrm flipV="1">
            <a:off x="2776754" y="5544145"/>
            <a:ext cx="374695" cy="4448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Rectangle 216"/>
          <p:cNvSpPr/>
          <p:nvPr/>
        </p:nvSpPr>
        <p:spPr>
          <a:xfrm>
            <a:off x="1073898" y="6102111"/>
            <a:ext cx="1343891" cy="361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chemeClr val="tx1"/>
                </a:solidFill>
                <a:latin typeface="Segoe UI" panose="020B0502040204020203" pitchFamily="34" charset="0"/>
              </a:rPr>
              <a:t>AlwaysOn</a:t>
            </a:r>
          </a:p>
          <a:p>
            <a:pPr algn="ctr"/>
            <a:r>
              <a:rPr lang="en-US" sz="1632" dirty="0">
                <a:solidFill>
                  <a:schemeClr val="tx1"/>
                </a:solidFill>
                <a:latin typeface="Segoe UI" panose="020B0502040204020203" pitchFamily="34" charset="0"/>
              </a:rPr>
              <a:t>local-repl</a:t>
            </a:r>
          </a:p>
        </p:txBody>
      </p:sp>
      <p:sp>
        <p:nvSpPr>
          <p:cNvPr id="127" name="Can 126"/>
          <p:cNvSpPr/>
          <p:nvPr/>
        </p:nvSpPr>
        <p:spPr>
          <a:xfrm>
            <a:off x="3556262" y="423612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38" name="Can 137"/>
          <p:cNvSpPr/>
          <p:nvPr/>
        </p:nvSpPr>
        <p:spPr>
          <a:xfrm>
            <a:off x="6187536" y="5369032"/>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31" name="Can 130"/>
          <p:cNvSpPr/>
          <p:nvPr/>
        </p:nvSpPr>
        <p:spPr>
          <a:xfrm>
            <a:off x="6808813" y="2956674"/>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32" name="Can 131"/>
          <p:cNvSpPr/>
          <p:nvPr/>
        </p:nvSpPr>
        <p:spPr>
          <a:xfrm>
            <a:off x="6962242" y="301200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33" name="Can 132"/>
          <p:cNvSpPr/>
          <p:nvPr/>
        </p:nvSpPr>
        <p:spPr>
          <a:xfrm>
            <a:off x="7098588" y="3046378"/>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cxnSp>
        <p:nvCxnSpPr>
          <p:cNvPr id="134" name="Straight Arrow Connector 133"/>
          <p:cNvCxnSpPr>
            <a:stCxn id="190" idx="4"/>
          </p:cNvCxnSpPr>
          <p:nvPr/>
        </p:nvCxnSpPr>
        <p:spPr>
          <a:xfrm flipV="1">
            <a:off x="10183793" y="5424636"/>
            <a:ext cx="1096231" cy="6163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90" idx="0"/>
            <a:endCxn id="187" idx="3"/>
          </p:cNvCxnSpPr>
          <p:nvPr/>
        </p:nvCxnSpPr>
        <p:spPr>
          <a:xfrm flipV="1">
            <a:off x="10052902" y="5594902"/>
            <a:ext cx="437137" cy="3949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30" idx="0"/>
          </p:cNvCxnSpPr>
          <p:nvPr/>
        </p:nvCxnSpPr>
        <p:spPr>
          <a:xfrm flipV="1">
            <a:off x="3680938" y="3160350"/>
            <a:ext cx="3034813" cy="1178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89" idx="1"/>
          </p:cNvCxnSpPr>
          <p:nvPr/>
        </p:nvCxnSpPr>
        <p:spPr>
          <a:xfrm flipH="1" flipV="1">
            <a:off x="11280769" y="3315029"/>
            <a:ext cx="130147" cy="1875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Can 125"/>
          <p:cNvSpPr/>
          <p:nvPr/>
        </p:nvSpPr>
        <p:spPr>
          <a:xfrm>
            <a:off x="3018086" y="533550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30" name="Can 129"/>
          <p:cNvSpPr/>
          <p:nvPr/>
        </p:nvSpPr>
        <p:spPr>
          <a:xfrm>
            <a:off x="3524242" y="5895457"/>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37" name="Can 136"/>
          <p:cNvSpPr/>
          <p:nvPr/>
        </p:nvSpPr>
        <p:spPr>
          <a:xfrm>
            <a:off x="2514971" y="5886777"/>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29" name="Can 128"/>
          <p:cNvSpPr/>
          <p:nvPr/>
        </p:nvSpPr>
        <p:spPr>
          <a:xfrm>
            <a:off x="3942788" y="662978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28" name="Can 127"/>
          <p:cNvSpPr/>
          <p:nvPr/>
        </p:nvSpPr>
        <p:spPr>
          <a:xfrm>
            <a:off x="4669531" y="5961546"/>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41" name="Can 140"/>
          <p:cNvSpPr/>
          <p:nvPr/>
        </p:nvSpPr>
        <p:spPr>
          <a:xfrm>
            <a:off x="6063151" y="6584662"/>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45" name="Can 144"/>
          <p:cNvSpPr/>
          <p:nvPr/>
        </p:nvSpPr>
        <p:spPr>
          <a:xfrm>
            <a:off x="7814460" y="5682223"/>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89" name="Can 188"/>
          <p:cNvSpPr/>
          <p:nvPr/>
        </p:nvSpPr>
        <p:spPr>
          <a:xfrm>
            <a:off x="11280024" y="5190990"/>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87" name="Can 186"/>
          <p:cNvSpPr/>
          <p:nvPr/>
        </p:nvSpPr>
        <p:spPr>
          <a:xfrm>
            <a:off x="10359147" y="5390384"/>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
        <p:nvSpPr>
          <p:cNvPr id="190" name="Can 189"/>
          <p:cNvSpPr/>
          <p:nvPr/>
        </p:nvSpPr>
        <p:spPr>
          <a:xfrm>
            <a:off x="9922010" y="5938719"/>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cxnSp>
        <p:nvCxnSpPr>
          <p:cNvPr id="140" name="Straight Arrow Connector 139"/>
          <p:cNvCxnSpPr>
            <a:stCxn id="190" idx="3"/>
            <a:endCxn id="188" idx="2"/>
          </p:cNvCxnSpPr>
          <p:nvPr/>
        </p:nvCxnSpPr>
        <p:spPr>
          <a:xfrm>
            <a:off x="10052902" y="6143237"/>
            <a:ext cx="647761" cy="5436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Can 187"/>
          <p:cNvSpPr/>
          <p:nvPr/>
        </p:nvSpPr>
        <p:spPr>
          <a:xfrm>
            <a:off x="10700663" y="6584662"/>
            <a:ext cx="261783" cy="204518"/>
          </a:xfrm>
          <a:prstGeom prst="can">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latin typeface="Segoe UI" panose="020B0502040204020203" pitchFamily="34" charset="0"/>
            </a:endParaRPr>
          </a:p>
        </p:txBody>
      </p:sp>
    </p:spTree>
    <p:extLst>
      <p:ext uri="{BB962C8B-B14F-4D97-AF65-F5344CB8AC3E}">
        <p14:creationId xmlns:p14="http://schemas.microsoft.com/office/powerpoint/2010/main" val="14584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rPr>
              <a:t>SQL Platform Continuum</a:t>
            </a:r>
          </a:p>
        </p:txBody>
      </p:sp>
      <p:sp>
        <p:nvSpPr>
          <p:cNvPr id="55" name="Content Placeholder 54"/>
          <p:cNvSpPr>
            <a:spLocks noGrp="1"/>
          </p:cNvSpPr>
          <p:nvPr>
            <p:ph type="body" sz="quarter" idx="13"/>
          </p:nvPr>
        </p:nvSpPr>
        <p:spPr>
          <a:xfrm>
            <a:off x="274638" y="3909292"/>
            <a:ext cx="11422062" cy="2299241"/>
          </a:xfrm>
        </p:spPr>
        <p:txBody>
          <a:bodyPr/>
          <a:lstStyle/>
          <a:p>
            <a:r>
              <a:rPr lang="en-US" dirty="0">
                <a:latin typeface="Segoe UI" panose="020B0502040204020203" pitchFamily="34" charset="0"/>
              </a:rPr>
              <a:t>Cloud 1</a:t>
            </a:r>
            <a:r>
              <a:rPr lang="en-US" baseline="30000" dirty="0">
                <a:latin typeface="Segoe UI" panose="020B0502040204020203" pitchFamily="34" charset="0"/>
              </a:rPr>
              <a:t>st</a:t>
            </a:r>
            <a:r>
              <a:rPr lang="en-US" dirty="0">
                <a:latin typeface="Segoe UI" panose="020B0502040204020203" pitchFamily="34" charset="0"/>
              </a:rPr>
              <a:t> but not Cloud Only</a:t>
            </a:r>
          </a:p>
          <a:p>
            <a:r>
              <a:rPr lang="en-US" dirty="0">
                <a:latin typeface="Segoe UI" panose="020B0502040204020203" pitchFamily="34" charset="0"/>
              </a:rPr>
              <a:t>Using Azure SQL DB to improve core SQL Server (features/cadence)</a:t>
            </a:r>
          </a:p>
          <a:p>
            <a:r>
              <a:rPr lang="en-US" dirty="0">
                <a:latin typeface="Segoe UI" panose="020B0502040204020203" pitchFamily="34" charset="0"/>
              </a:rPr>
              <a:t>Products and Services all delivered from common code branch </a:t>
            </a:r>
          </a:p>
          <a:p>
            <a:r>
              <a:rPr lang="en-US" dirty="0">
                <a:latin typeface="Segoe UI" panose="020B0502040204020203" pitchFamily="34" charset="0"/>
              </a:rPr>
              <a:t>Many interesting (and compelling) on-premises </a:t>
            </a:r>
            <a:r>
              <a:rPr lang="en-US" dirty="0">
                <a:latin typeface="Segoe UI" panose="020B0502040204020203" pitchFamily="34" charset="0"/>
                <a:sym typeface="Wingdings" panose="05000000000000000000" pitchFamily="2" charset="2"/>
              </a:rPr>
              <a:t></a:t>
            </a:r>
            <a:r>
              <a:rPr lang="en-US" dirty="0">
                <a:latin typeface="Segoe UI" panose="020B0502040204020203" pitchFamily="34" charset="0"/>
              </a:rPr>
              <a:t> Cloud scenarios</a:t>
            </a:r>
          </a:p>
        </p:txBody>
      </p:sp>
      <p:sp>
        <p:nvSpPr>
          <p:cNvPr id="45" name="Rectangle 44"/>
          <p:cNvSpPr/>
          <p:nvPr>
            <p:custDataLst>
              <p:tags r:id="rId1"/>
            </p:custDataLst>
          </p:nvPr>
        </p:nvSpPr>
        <p:spPr bwMode="ltGray">
          <a:xfrm>
            <a:off x="2330761" y="1546778"/>
            <a:ext cx="2178313" cy="2178003"/>
          </a:xfrm>
          <a:prstGeom prst="rect">
            <a:avLst/>
          </a:prstGeom>
          <a:solidFill>
            <a:srgbClr val="00188F"/>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headEnd type="none" w="med" len="med"/>
                <a:tailEnd type="none" w="med" len="med"/>
              </a14:hiddenLine>
            </a:ext>
          </a:extLst>
        </p:spPr>
        <p:style>
          <a:lnRef idx="1">
            <a:schemeClr val="accent5"/>
          </a:lnRef>
          <a:fillRef idx="3">
            <a:schemeClr val="accent5"/>
          </a:fillRef>
          <a:effectRef idx="2">
            <a:schemeClr val="accent5"/>
          </a:effectRef>
          <a:fontRef idx="minor">
            <a:schemeClr val="lt1"/>
          </a:fontRef>
        </p:style>
        <p:txBody>
          <a:bodyPr vert="horz" wrap="square" lIns="89643" tIns="44821" rIns="89643" bIns="44821" numCol="1" rtlCol="0" anchor="ctr" anchorCtr="0" compatLnSpc="1">
            <a:prstTxWarp prst="textNoShape">
              <a:avLst/>
            </a:prstTxWarp>
          </a:bodyPr>
          <a:lstStyle/>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SQL Server</a:t>
            </a:r>
            <a:br>
              <a:rPr lang="en-US" sz="2157" dirty="0">
                <a:gradFill flip="none" rotWithShape="1">
                  <a:gsLst>
                    <a:gs pos="0">
                      <a:srgbClr val="FFFFFF"/>
                    </a:gs>
                    <a:gs pos="100000">
                      <a:srgbClr val="FFFFFF"/>
                    </a:gs>
                  </a:gsLst>
                  <a:lin ang="5400000" scaled="0"/>
                  <a:tileRect/>
                </a:gradFill>
                <a:latin typeface="Segoe UI" panose="020B0502040204020203" pitchFamily="34" charset="0"/>
              </a:rPr>
            </a:br>
            <a:r>
              <a:rPr lang="en-US" sz="1600" dirty="0">
                <a:gradFill flip="none" rotWithShape="1">
                  <a:gsLst>
                    <a:gs pos="0">
                      <a:srgbClr val="FFFFFF"/>
                    </a:gs>
                    <a:gs pos="100000">
                      <a:srgbClr val="FFFFFF"/>
                    </a:gs>
                  </a:gsLst>
                  <a:lin ang="5400000" scaled="0"/>
                  <a:tileRect/>
                </a:gradFill>
                <a:latin typeface="Segoe UI" panose="020B0502040204020203" pitchFamily="34" charset="0"/>
              </a:rPr>
              <a:t>&amp;</a:t>
            </a:r>
            <a:br>
              <a:rPr lang="en-US" sz="2157" dirty="0">
                <a:gradFill flip="none" rotWithShape="1">
                  <a:gsLst>
                    <a:gs pos="0">
                      <a:srgbClr val="FFFFFF"/>
                    </a:gs>
                    <a:gs pos="100000">
                      <a:srgbClr val="FFFFFF"/>
                    </a:gs>
                  </a:gsLst>
                  <a:lin ang="5400000" scaled="0"/>
                  <a:tileRect/>
                </a:gradFill>
                <a:latin typeface="Segoe UI" panose="020B0502040204020203" pitchFamily="34" charset="0"/>
              </a:rPr>
            </a:br>
            <a:r>
              <a:rPr lang="en-US" sz="2157" dirty="0">
                <a:gradFill flip="none" rotWithShape="1">
                  <a:gsLst>
                    <a:gs pos="0">
                      <a:srgbClr val="FFFFFF"/>
                    </a:gs>
                    <a:gs pos="100000">
                      <a:srgbClr val="FFFFFF"/>
                    </a:gs>
                  </a:gsLst>
                  <a:lin ang="5400000" scaled="0"/>
                  <a:tileRect/>
                </a:gradFill>
                <a:latin typeface="Segoe UI" panose="020B0502040204020203" pitchFamily="34" charset="0"/>
              </a:rPr>
              <a:t>APS / PDW</a:t>
            </a:r>
          </a:p>
          <a:p>
            <a:pPr algn="ctr" defTabSz="896094" fontAlgn="base">
              <a:spcBef>
                <a:spcPct val="0"/>
              </a:spcBef>
              <a:spcAft>
                <a:spcPct val="0"/>
              </a:spcAft>
            </a:pPr>
            <a:endParaRPr lang="en-US" sz="2157" dirty="0">
              <a:gradFill flip="none" rotWithShape="1">
                <a:gsLst>
                  <a:gs pos="0">
                    <a:srgbClr val="FFFFFF"/>
                  </a:gs>
                  <a:gs pos="100000">
                    <a:srgbClr val="FFFFFF"/>
                  </a:gs>
                </a:gsLst>
                <a:lin ang="5400000" scaled="0"/>
                <a:tileRect/>
              </a:gradFill>
              <a:latin typeface="Segoe UI" panose="020B0502040204020203" pitchFamily="34" charset="0"/>
            </a:endParaRPr>
          </a:p>
          <a:p>
            <a:pPr algn="ctr" defTabSz="896094" fontAlgn="base">
              <a:spcBef>
                <a:spcPct val="0"/>
              </a:spcBef>
              <a:spcAft>
                <a:spcPct val="0"/>
              </a:spcAft>
            </a:pPr>
            <a:endParaRPr lang="en-US" sz="2157" dirty="0">
              <a:gradFill flip="none" rotWithShape="1">
                <a:gsLst>
                  <a:gs pos="0">
                    <a:srgbClr val="FFFFFF"/>
                  </a:gs>
                  <a:gs pos="100000">
                    <a:srgbClr val="FFFFFF"/>
                  </a:gs>
                </a:gsLst>
                <a:lin ang="5400000" scaled="0"/>
                <a:tileRect/>
              </a:gradFill>
              <a:latin typeface="Segoe UI" panose="020B0502040204020203" pitchFamily="34" charset="0"/>
            </a:endParaRPr>
          </a:p>
          <a:p>
            <a:pPr algn="ctr" defTabSz="896094" fontAlgn="base">
              <a:spcBef>
                <a:spcPct val="0"/>
              </a:spcBef>
              <a:spcAft>
                <a:spcPct val="0"/>
              </a:spcAft>
            </a:pPr>
            <a:endParaRPr lang="en-US" sz="2157" dirty="0">
              <a:gradFill flip="none" rotWithShape="1">
                <a:gsLst>
                  <a:gs pos="0">
                    <a:srgbClr val="FFFFFF"/>
                  </a:gs>
                  <a:gs pos="100000">
                    <a:srgbClr val="FFFFFF"/>
                  </a:gs>
                </a:gsLst>
                <a:lin ang="5400000" scaled="0"/>
                <a:tileRect/>
              </a:gradFill>
              <a:latin typeface="Segoe UI" panose="020B0502040204020203" pitchFamily="34" charset="0"/>
            </a:endParaRPr>
          </a:p>
        </p:txBody>
      </p:sp>
      <p:pic>
        <p:nvPicPr>
          <p:cNvPr id="46"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629351" y="2756388"/>
            <a:ext cx="756094" cy="895865"/>
          </a:xfrm>
          <a:prstGeom prst="rect">
            <a:avLst/>
          </a:prstGeom>
          <a:noFill/>
        </p:spPr>
      </p:pic>
      <p:pic>
        <p:nvPicPr>
          <p:cNvPr id="47"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476215" y="2931548"/>
            <a:ext cx="552866" cy="655069"/>
          </a:xfrm>
          <a:prstGeom prst="rect">
            <a:avLst/>
          </a:prstGeom>
          <a:noFill/>
        </p:spPr>
      </p:pic>
      <p:pic>
        <p:nvPicPr>
          <p:cNvPr id="48" name="Picture 2" descr="\\MAGNUM\Projects\Microsoft\Cloud Power FY12\Design\Icons\PNGs\Server_2.png"/>
          <p:cNvPicPr>
            <a:picLocks noChangeAspect="1" noChangeArrowheads="1"/>
          </p:cNvPicPr>
          <p:nvPr/>
        </p:nvPicPr>
        <p:blipFill>
          <a:blip r:embed="rId6" cstate="print">
            <a:lum bright="100000"/>
          </a:blip>
          <a:srcRect/>
          <a:stretch>
            <a:fillRect/>
          </a:stretch>
        </p:blipFill>
        <p:spPr bwMode="auto">
          <a:xfrm>
            <a:off x="3986164" y="2931547"/>
            <a:ext cx="546389" cy="647393"/>
          </a:xfrm>
          <a:prstGeom prst="rect">
            <a:avLst/>
          </a:prstGeom>
          <a:noFill/>
        </p:spPr>
      </p:pic>
      <p:sp>
        <p:nvSpPr>
          <p:cNvPr id="49" name="Rectangle 48"/>
          <p:cNvSpPr/>
          <p:nvPr>
            <p:custDataLst>
              <p:tags r:id="rId2"/>
            </p:custDataLst>
          </p:nvPr>
        </p:nvSpPr>
        <p:spPr bwMode="ltGray">
          <a:xfrm>
            <a:off x="4676470" y="1546778"/>
            <a:ext cx="2178313" cy="2178003"/>
          </a:xfrm>
          <a:prstGeom prst="rect">
            <a:avLst/>
          </a:prstGeom>
          <a:solidFill>
            <a:srgbClr val="00188F"/>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headEnd type="none" w="med" len="med"/>
                <a:tailEnd type="none" w="med" len="med"/>
              </a14:hiddenLine>
            </a:ext>
          </a:extLst>
        </p:spPr>
        <p:style>
          <a:lnRef idx="1">
            <a:schemeClr val="accent5"/>
          </a:lnRef>
          <a:fillRef idx="3">
            <a:schemeClr val="accent5"/>
          </a:fillRef>
          <a:effectRef idx="2">
            <a:schemeClr val="accent5"/>
          </a:effectRef>
          <a:fontRef idx="minor">
            <a:schemeClr val="lt1"/>
          </a:fontRef>
        </p:style>
        <p:txBody>
          <a:bodyPr vert="horz" wrap="square" lIns="89643" tIns="44821" rIns="89643" bIns="44821" numCol="1" rtlCol="0" anchor="t" anchorCtr="0" compatLnSpc="1">
            <a:prstTxWarp prst="textNoShape">
              <a:avLst/>
            </a:prstTxWarp>
          </a:bodyPr>
          <a:lstStyle/>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Azure </a:t>
            </a:r>
          </a:p>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SQL Virtual Machines</a:t>
            </a:r>
          </a:p>
        </p:txBody>
      </p:sp>
      <p:pic>
        <p:nvPicPr>
          <p:cNvPr id="50"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5765626" y="2961697"/>
            <a:ext cx="945240" cy="65183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3514" y="2912114"/>
            <a:ext cx="415283" cy="375499"/>
          </a:xfrm>
          <a:prstGeom prst="rect">
            <a:avLst/>
          </a:prstGeom>
        </p:spPr>
      </p:pic>
      <p:sp>
        <p:nvSpPr>
          <p:cNvPr id="52" name="Rectangle 51"/>
          <p:cNvSpPr/>
          <p:nvPr>
            <p:custDataLst>
              <p:tags r:id="rId3"/>
            </p:custDataLst>
          </p:nvPr>
        </p:nvSpPr>
        <p:spPr bwMode="ltGray">
          <a:xfrm>
            <a:off x="7012109" y="1546778"/>
            <a:ext cx="2178313" cy="2178003"/>
          </a:xfrm>
          <a:prstGeom prst="rect">
            <a:avLst/>
          </a:prstGeom>
          <a:solidFill>
            <a:srgbClr val="00188F"/>
          </a:solidFill>
          <a:ln w="9525" cap="flat" cmpd="sng" algn="ctr">
            <a:noFill/>
            <a:prstDash val="solid"/>
            <a:headEnd type="none" w="med" len="med"/>
            <a:tailEnd type="none" w="med" len="med"/>
          </a:ln>
          <a:effectLst/>
          <a:extLst>
            <a:ext uri="{91240B29-F687-4F45-9708-019B960494DF}">
              <a14:hiddenLine xmlns:a14="http://schemas.microsoft.com/office/drawing/2010/main" w="9525" cap="flat" cmpd="sng" algn="ctr">
                <a:solidFill>
                  <a:schemeClr val="accent1"/>
                </a:solidFill>
                <a:prstDash val="solid"/>
                <a:headEnd type="none" w="med" len="med"/>
                <a:tailEnd type="none" w="med" len="med"/>
              </a14:hiddenLine>
            </a:ext>
          </a:extLst>
        </p:spPr>
        <p:style>
          <a:lnRef idx="1">
            <a:schemeClr val="accent5"/>
          </a:lnRef>
          <a:fillRef idx="3">
            <a:schemeClr val="accent5"/>
          </a:fillRef>
          <a:effectRef idx="2">
            <a:schemeClr val="accent5"/>
          </a:effectRef>
          <a:fontRef idx="minor">
            <a:schemeClr val="lt1"/>
          </a:fontRef>
        </p:style>
        <p:txBody>
          <a:bodyPr vert="horz" wrap="square" lIns="89643" tIns="44821" rIns="89643" bIns="44821" numCol="1" rtlCol="0" anchor="t" anchorCtr="0" compatLnSpc="1">
            <a:prstTxWarp prst="textNoShape">
              <a:avLst/>
            </a:prstTxWarp>
          </a:bodyPr>
          <a:lstStyle/>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Azure</a:t>
            </a:r>
          </a:p>
          <a:p>
            <a:pPr algn="ctr" defTabSz="896094" fontAlgn="base">
              <a:spcBef>
                <a:spcPct val="0"/>
              </a:spcBef>
              <a:spcAft>
                <a:spcPct val="0"/>
              </a:spcAft>
            </a:pPr>
            <a:r>
              <a:rPr lang="en-US" sz="2157" dirty="0">
                <a:gradFill flip="none" rotWithShape="1">
                  <a:gsLst>
                    <a:gs pos="0">
                      <a:srgbClr val="FFFFFF"/>
                    </a:gs>
                    <a:gs pos="100000">
                      <a:srgbClr val="FFFFFF"/>
                    </a:gs>
                  </a:gsLst>
                  <a:lin ang="5400000" scaled="0"/>
                  <a:tileRect/>
                </a:gradFill>
                <a:latin typeface="Segoe UI" panose="020B0502040204020203" pitchFamily="34" charset="0"/>
              </a:rPr>
              <a:t>SQL Database</a:t>
            </a:r>
          </a:p>
        </p:txBody>
      </p:sp>
      <p:pic>
        <p:nvPicPr>
          <p:cNvPr id="53" name="Picture 2" descr="C:\Users\chrisw\Desktop\Cloud Services 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ltGray">
          <a:xfrm>
            <a:off x="8101265" y="2912115"/>
            <a:ext cx="992593" cy="684490"/>
          </a:xfrm>
          <a:prstGeom prst="rect">
            <a:avLst/>
          </a:prstGeom>
          <a:noFill/>
          <a:extLst>
            <a:ext uri="{909E8E84-426E-40DD-AFC4-6F175D3DCCD1}">
              <a14:hiddenFill xmlns:a14="http://schemas.microsoft.com/office/drawing/2010/main">
                <a:solidFill>
                  <a:srgbClr val="FFFFFF"/>
                </a:solidFill>
              </a14:hiddenFill>
            </a:ext>
          </a:extLst>
        </p:spPr>
      </p:pic>
      <p:sp>
        <p:nvSpPr>
          <p:cNvPr id="54" name="Flowchart: Magnetic Disk 10"/>
          <p:cNvSpPr/>
          <p:nvPr/>
        </p:nvSpPr>
        <p:spPr bwMode="auto">
          <a:xfrm>
            <a:off x="8004701" y="2912114"/>
            <a:ext cx="286393" cy="371463"/>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42" rIns="0"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ln>
                  <a:solidFill>
                    <a:srgbClr val="FFFFFF">
                      <a:alpha val="0"/>
                    </a:srgbClr>
                  </a:solidFill>
                </a:ln>
                <a:gradFill>
                  <a:gsLst>
                    <a:gs pos="88750">
                      <a:srgbClr val="0072C6"/>
                    </a:gs>
                    <a:gs pos="55000">
                      <a:srgbClr val="0072C6"/>
                    </a:gs>
                  </a:gsLst>
                  <a:lin ang="5400000" scaled="0"/>
                </a:gradFill>
                <a:latin typeface="Segoe UI" panose="020B0502040204020203" pitchFamily="34" charset="0"/>
                <a:ea typeface="Segoe UI" pitchFamily="34" charset="0"/>
                <a:cs typeface="Segoe UI" pitchFamily="34" charset="0"/>
              </a:rPr>
              <a:t>DB</a:t>
            </a:r>
          </a:p>
        </p:txBody>
      </p:sp>
    </p:spTree>
    <p:extLst>
      <p:ext uri="{BB962C8B-B14F-4D97-AF65-F5344CB8AC3E}">
        <p14:creationId xmlns:p14="http://schemas.microsoft.com/office/powerpoint/2010/main" val="395006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14401175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rPr>
              <a:t>SQL Database Service Overview</a:t>
            </a:r>
          </a:p>
        </p:txBody>
      </p:sp>
      <p:sp>
        <p:nvSpPr>
          <p:cNvPr id="3" name="Content Placeholder 2"/>
          <p:cNvSpPr>
            <a:spLocks noGrp="1"/>
          </p:cNvSpPr>
          <p:nvPr>
            <p:ph type="body" sz="quarter" idx="10"/>
          </p:nvPr>
        </p:nvSpPr>
        <p:spPr/>
        <p:txBody>
          <a:bodyPr/>
          <a:lstStyle/>
          <a:p>
            <a:pPr marL="0" indent="0">
              <a:buNone/>
            </a:pPr>
            <a:r>
              <a:rPr lang="en-US" sz="1800" dirty="0">
                <a:latin typeface="Segoe UI" panose="020B0502040204020203" pitchFamily="34" charset="0"/>
              </a:rPr>
              <a:t>A relational </a:t>
            </a:r>
            <a:r>
              <a:rPr lang="en-US" sz="1800" b="1" dirty="0">
                <a:latin typeface="Segoe UI" panose="020B0502040204020203" pitchFamily="34" charset="0"/>
              </a:rPr>
              <a:t>database-as-a-service</a:t>
            </a:r>
            <a:r>
              <a:rPr lang="en-US" sz="1800" dirty="0">
                <a:latin typeface="Segoe UI" panose="020B0502040204020203" pitchFamily="34" charset="0"/>
              </a:rPr>
              <a:t>, fully managed by Microsoft</a:t>
            </a:r>
          </a:p>
          <a:p>
            <a:pPr marL="0" indent="0">
              <a:buNone/>
            </a:pPr>
            <a:r>
              <a:rPr lang="en-US" sz="1800" dirty="0">
                <a:latin typeface="Segoe UI" panose="020B0502040204020203" pitchFamily="34" charset="0"/>
              </a:rPr>
              <a:t>Built on SQL Server 2014 core engine</a:t>
            </a:r>
          </a:p>
          <a:p>
            <a:pPr marL="0" indent="0">
              <a:buNone/>
            </a:pPr>
            <a:r>
              <a:rPr lang="en-US" sz="1800" dirty="0">
                <a:latin typeface="Segoe UI" panose="020B0502040204020203" pitchFamily="34" charset="0"/>
              </a:rPr>
              <a:t>For cloud-designed apps when </a:t>
            </a:r>
            <a:r>
              <a:rPr lang="en-US" sz="1800" b="1" dirty="0">
                <a:latin typeface="Segoe UI" panose="020B0502040204020203" pitchFamily="34" charset="0"/>
              </a:rPr>
              <a:t>near-zero administration </a:t>
            </a:r>
            <a:r>
              <a:rPr lang="en-US" sz="1800" dirty="0">
                <a:latin typeface="Segoe UI" panose="020B0502040204020203" pitchFamily="34" charset="0"/>
              </a:rPr>
              <a:t>and e</a:t>
            </a:r>
            <a:r>
              <a:rPr lang="en-US" sz="1800" b="1" dirty="0">
                <a:latin typeface="Segoe UI" panose="020B0502040204020203" pitchFamily="34" charset="0"/>
              </a:rPr>
              <a:t>nterprise-grade</a:t>
            </a:r>
            <a:r>
              <a:rPr lang="en-US" sz="1800" dirty="0">
                <a:latin typeface="Segoe UI" panose="020B0502040204020203" pitchFamily="34" charset="0"/>
              </a:rPr>
              <a:t> capabilities are key</a:t>
            </a:r>
          </a:p>
          <a:p>
            <a:pPr marL="0" indent="0">
              <a:buNone/>
            </a:pPr>
            <a:r>
              <a:rPr lang="en-US" sz="1800" dirty="0">
                <a:latin typeface="Segoe UI" panose="020B0502040204020203" pitchFamily="34" charset="0"/>
              </a:rPr>
              <a:t>Perfect for </a:t>
            </a:r>
            <a:r>
              <a:rPr lang="en-US" sz="1800" b="1" dirty="0">
                <a:latin typeface="Segoe UI" panose="020B0502040204020203" pitchFamily="34" charset="0"/>
              </a:rPr>
              <a:t>dramatically increasing the DB:IT ratio </a:t>
            </a:r>
            <a:r>
              <a:rPr lang="en-US" sz="1800" dirty="0">
                <a:latin typeface="Segoe UI" panose="020B0502040204020203" pitchFamily="34" charset="0"/>
              </a:rPr>
              <a:t>via programmatic DBA-like functionality</a:t>
            </a:r>
          </a:p>
        </p:txBody>
      </p:sp>
      <p:grpSp>
        <p:nvGrpSpPr>
          <p:cNvPr id="4" name="Group 3"/>
          <p:cNvGrpSpPr>
            <a:grpSpLocks/>
          </p:cNvGrpSpPr>
          <p:nvPr/>
        </p:nvGrpSpPr>
        <p:grpSpPr>
          <a:xfrm>
            <a:off x="542728" y="2830106"/>
            <a:ext cx="9771240" cy="3080218"/>
            <a:chOff x="612164" y="2582503"/>
            <a:chExt cx="9771240" cy="3080218"/>
          </a:xfrm>
        </p:grpSpPr>
        <p:sp>
          <p:nvSpPr>
            <p:cNvPr id="72" name="Rectangle 71"/>
            <p:cNvSpPr/>
            <p:nvPr>
              <p:custDataLst>
                <p:tags r:id="rId1"/>
              </p:custDataLst>
            </p:nvPr>
          </p:nvSpPr>
          <p:spPr bwMode="auto">
            <a:xfrm>
              <a:off x="612164" y="2582503"/>
              <a:ext cx="3189315" cy="1073064"/>
            </a:xfrm>
            <a:prstGeom prst="rect">
              <a:avLst/>
            </a:prstGeom>
            <a:solidFill>
              <a:srgbClr val="00188F"/>
            </a:solidFill>
            <a:ln w="10795" cap="flat" cmpd="sng" algn="ctr">
              <a:noFill/>
              <a:prstDash val="solid"/>
              <a:headEnd type="none" w="med" len="med"/>
              <a:tailEnd type="none" w="med" len="med"/>
            </a:ln>
            <a:effectLst/>
            <a:extLst>
              <a:ext uri="{91240B29-F687-4F45-9708-019B960494DF}">
                <a14:hiddenLine xmlns:a14="http://schemas.microsoft.com/office/drawing/2010/main" w="10795" cap="flat" cmpd="sng" algn="ctr">
                  <a:solidFill>
                    <a:schemeClr val="accent5">
                      <a:shade val="50000"/>
                    </a:schemeClr>
                  </a:solidFill>
                  <a:prstDash val="solid"/>
                  <a:headEnd type="none" w="med" len="med"/>
                  <a:tailEnd type="none" w="med" len="med"/>
                </a14:hiddenLine>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latin typeface="Segoe UI" panose="020B0502040204020203" pitchFamily="34" charset="0"/>
                  <a:ea typeface="Segoe UI" pitchFamily="34" charset="0"/>
                  <a:cs typeface="Segoe UI" pitchFamily="34" charset="0"/>
                </a:rPr>
                <a:t>Elastic scale &amp; performance</a:t>
              </a:r>
            </a:p>
          </p:txBody>
        </p:sp>
        <p:sp>
          <p:nvSpPr>
            <p:cNvPr id="73" name="Rectangle 72"/>
            <p:cNvSpPr/>
            <p:nvPr>
              <p:custDataLst>
                <p:tags r:id="rId2"/>
              </p:custDataLst>
            </p:nvPr>
          </p:nvSpPr>
          <p:spPr bwMode="auto">
            <a:xfrm>
              <a:off x="3901307" y="2582503"/>
              <a:ext cx="3189315" cy="1073064"/>
            </a:xfrm>
            <a:prstGeom prst="rect">
              <a:avLst/>
            </a:prstGeom>
            <a:solidFill>
              <a:srgbClr val="00188F"/>
            </a:solidFill>
            <a:ln w="10795" cap="flat" cmpd="sng" algn="ctr">
              <a:noFill/>
              <a:prstDash val="solid"/>
              <a:headEnd type="none" w="med" len="med"/>
              <a:tailEnd type="none" w="med" len="med"/>
            </a:ln>
            <a:effectLst/>
            <a:extLst>
              <a:ext uri="{91240B29-F687-4F45-9708-019B960494DF}">
                <a14:hiddenLine xmlns:a14="http://schemas.microsoft.com/office/drawing/2010/main" w="10795" cap="flat" cmpd="sng" algn="ctr">
                  <a:solidFill>
                    <a:schemeClr val="accent5">
                      <a:shade val="50000"/>
                    </a:schemeClr>
                  </a:solidFill>
                  <a:prstDash val="solid"/>
                  <a:headEnd type="none" w="med" len="med"/>
                  <a:tailEnd type="none" w="med" len="med"/>
                </a14:hiddenLine>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latin typeface="Segoe UI" panose="020B0502040204020203" pitchFamily="34" charset="0"/>
                  <a:ea typeface="Segoe UI" pitchFamily="34" charset="0"/>
                  <a:cs typeface="Segoe UI" pitchFamily="34" charset="0"/>
                </a:rPr>
                <a:t>Business </a:t>
              </a:r>
            </a:p>
            <a:p>
              <a:pPr algn="ctr" defTabSz="932293"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latin typeface="Segoe UI" panose="020B0502040204020203" pitchFamily="34" charset="0"/>
                  <a:ea typeface="Segoe UI" pitchFamily="34" charset="0"/>
                  <a:cs typeface="Segoe UI" pitchFamily="34" charset="0"/>
                </a:rPr>
                <a:t>continuity &amp; data protection</a:t>
              </a:r>
            </a:p>
          </p:txBody>
        </p:sp>
        <p:sp>
          <p:nvSpPr>
            <p:cNvPr id="74" name="Rectangle 73"/>
            <p:cNvSpPr/>
            <p:nvPr>
              <p:custDataLst>
                <p:tags r:id="rId3"/>
              </p:custDataLst>
            </p:nvPr>
          </p:nvSpPr>
          <p:spPr bwMode="auto">
            <a:xfrm>
              <a:off x="7194088" y="2582503"/>
              <a:ext cx="3189315" cy="1073064"/>
            </a:xfrm>
            <a:prstGeom prst="rect">
              <a:avLst/>
            </a:prstGeom>
            <a:solidFill>
              <a:srgbClr val="00188F"/>
            </a:solidFill>
            <a:ln w="10795" cap="flat" cmpd="sng" algn="ctr">
              <a:noFill/>
              <a:prstDash val="solid"/>
              <a:headEnd type="none" w="med" len="med"/>
              <a:tailEnd type="none" w="med" len="med"/>
            </a:ln>
            <a:effectLst/>
            <a:extLst>
              <a:ext uri="{91240B29-F687-4F45-9708-019B960494DF}">
                <a14:hiddenLine xmlns:a14="http://schemas.microsoft.com/office/drawing/2010/main" w="10795" cap="flat" cmpd="sng" algn="ctr">
                  <a:solidFill>
                    <a:schemeClr val="accent5">
                      <a:shade val="50000"/>
                    </a:schemeClr>
                  </a:solidFill>
                  <a:prstDash val="solid"/>
                  <a:headEnd type="none" w="med" len="med"/>
                  <a:tailEnd type="none" w="med" len="med"/>
                </a14:hiddenLine>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flip="none" rotWithShape="1">
                    <a:gsLst>
                      <a:gs pos="0">
                        <a:srgbClr val="FFFFFF"/>
                      </a:gs>
                      <a:gs pos="100000">
                        <a:srgbClr val="FFFFFF"/>
                      </a:gs>
                    </a:gsLst>
                    <a:lin ang="5400000" scaled="0"/>
                    <a:tileRect/>
                  </a:gradFill>
                  <a:latin typeface="Segoe UI" panose="020B0502040204020203" pitchFamily="34" charset="0"/>
                  <a:ea typeface="Segoe UI" pitchFamily="34" charset="0"/>
                  <a:cs typeface="Segoe UI" pitchFamily="34" charset="0"/>
                </a:rPr>
                <a:t>Familiar &amp; self-managed</a:t>
              </a:r>
            </a:p>
          </p:txBody>
        </p:sp>
        <p:sp>
          <p:nvSpPr>
            <p:cNvPr id="75" name="TextBox 74"/>
            <p:cNvSpPr txBox="1"/>
            <p:nvPr/>
          </p:nvSpPr>
          <p:spPr>
            <a:xfrm>
              <a:off x="612164" y="3674525"/>
              <a:ext cx="3414990" cy="1988196"/>
            </a:xfrm>
            <a:prstGeom prst="rect">
              <a:avLst/>
            </a:prstGeom>
            <a:noFill/>
            <a:ln>
              <a:noFill/>
            </a:ln>
          </p:spPr>
          <p:txBody>
            <a:bodyPr wrap="square" lIns="182854" tIns="146284" rIns="182854" bIns="146284" rtlCol="0">
              <a:spAutoFit/>
            </a:bodyPr>
            <a:lstStyle/>
            <a:p>
              <a:pPr defTabSz="914225">
                <a:lnSpc>
                  <a:spcPct val="90000"/>
                </a:lnSpc>
                <a:spcAft>
                  <a:spcPts val="1200"/>
                </a:spcAft>
              </a:pPr>
              <a:r>
                <a:rPr lang="en-US" sz="2000" dirty="0">
                  <a:latin typeface="Segoe UI" panose="020B0502040204020203" pitchFamily="34" charset="0"/>
                </a:rPr>
                <a:t>Predictable performance levels</a:t>
              </a:r>
            </a:p>
            <a:p>
              <a:pPr defTabSz="914225">
                <a:lnSpc>
                  <a:spcPct val="90000"/>
                </a:lnSpc>
                <a:spcAft>
                  <a:spcPts val="1200"/>
                </a:spcAft>
              </a:pPr>
              <a:r>
                <a:rPr lang="en-US" sz="2000" dirty="0">
                  <a:latin typeface="Segoe UI" panose="020B0502040204020203" pitchFamily="34" charset="0"/>
                </a:rPr>
                <a:t>Programmatic scale-out</a:t>
              </a:r>
            </a:p>
            <a:p>
              <a:pPr defTabSz="914225">
                <a:lnSpc>
                  <a:spcPct val="90000"/>
                </a:lnSpc>
                <a:spcAft>
                  <a:spcPts val="1200"/>
                </a:spcAft>
              </a:pPr>
              <a:r>
                <a:rPr lang="en-US" sz="2000" dirty="0">
                  <a:latin typeface="Segoe UI" panose="020B0502040204020203" pitchFamily="34" charset="0"/>
                </a:rPr>
                <a:t>Dashboard views of DB metrics</a:t>
              </a:r>
            </a:p>
          </p:txBody>
        </p:sp>
        <p:sp>
          <p:nvSpPr>
            <p:cNvPr id="76" name="TextBox 75"/>
            <p:cNvSpPr txBox="1"/>
            <p:nvPr/>
          </p:nvSpPr>
          <p:spPr>
            <a:xfrm>
              <a:off x="3901307" y="3674525"/>
              <a:ext cx="3202695" cy="1434198"/>
            </a:xfrm>
            <a:prstGeom prst="rect">
              <a:avLst/>
            </a:prstGeom>
            <a:noFill/>
            <a:ln>
              <a:noFill/>
            </a:ln>
          </p:spPr>
          <p:txBody>
            <a:bodyPr wrap="square" lIns="182854" tIns="146284" rIns="182854" bIns="146284" rtlCol="0">
              <a:spAutoFit/>
            </a:bodyPr>
            <a:lstStyle/>
            <a:p>
              <a:pPr defTabSz="914225">
                <a:lnSpc>
                  <a:spcPct val="90000"/>
                </a:lnSpc>
                <a:spcAft>
                  <a:spcPts val="1200"/>
                </a:spcAft>
              </a:pPr>
              <a:r>
                <a:rPr lang="en-US" sz="2000" dirty="0">
                  <a:latin typeface="Segoe UI" panose="020B0502040204020203" pitchFamily="34" charset="0"/>
                </a:rPr>
                <a:t>Self-service restore</a:t>
              </a:r>
            </a:p>
            <a:p>
              <a:pPr defTabSz="914225">
                <a:lnSpc>
                  <a:spcPct val="90000"/>
                </a:lnSpc>
                <a:spcAft>
                  <a:spcPts val="1200"/>
                </a:spcAft>
              </a:pPr>
              <a:r>
                <a:rPr lang="en-US" sz="2000" dirty="0">
                  <a:latin typeface="Segoe UI" panose="020B0502040204020203" pitchFamily="34" charset="0"/>
                </a:rPr>
                <a:t>Disaster recovery</a:t>
              </a:r>
            </a:p>
            <a:p>
              <a:pPr defTabSz="914225">
                <a:lnSpc>
                  <a:spcPct val="90000"/>
                </a:lnSpc>
                <a:spcAft>
                  <a:spcPts val="1200"/>
                </a:spcAft>
              </a:pPr>
              <a:r>
                <a:rPr lang="en-US" sz="2000" dirty="0">
                  <a:latin typeface="Segoe UI" panose="020B0502040204020203" pitchFamily="34" charset="0"/>
                </a:rPr>
                <a:t>Compliance-enabled</a:t>
              </a:r>
            </a:p>
          </p:txBody>
        </p:sp>
        <p:sp>
          <p:nvSpPr>
            <p:cNvPr id="77" name="TextBox 76"/>
            <p:cNvSpPr txBox="1"/>
            <p:nvPr/>
          </p:nvSpPr>
          <p:spPr>
            <a:xfrm>
              <a:off x="7194088" y="3674525"/>
              <a:ext cx="3189316" cy="1434198"/>
            </a:xfrm>
            <a:prstGeom prst="rect">
              <a:avLst/>
            </a:prstGeom>
            <a:noFill/>
            <a:ln>
              <a:noFill/>
            </a:ln>
          </p:spPr>
          <p:txBody>
            <a:bodyPr wrap="square" lIns="182854" tIns="146284" rIns="182854" bIns="146284" rtlCol="0">
              <a:spAutoFit/>
            </a:bodyPr>
            <a:lstStyle/>
            <a:p>
              <a:pPr defTabSz="914225">
                <a:lnSpc>
                  <a:spcPct val="90000"/>
                </a:lnSpc>
                <a:spcAft>
                  <a:spcPts val="1200"/>
                </a:spcAft>
              </a:pPr>
              <a:r>
                <a:rPr lang="en-US" sz="2000" dirty="0">
                  <a:latin typeface="Segoe UI" panose="020B0502040204020203" pitchFamily="34" charset="0"/>
                </a:rPr>
                <a:t>Familiar tools</a:t>
              </a:r>
            </a:p>
            <a:p>
              <a:pPr defTabSz="914225">
                <a:lnSpc>
                  <a:spcPct val="90000"/>
                </a:lnSpc>
                <a:spcAft>
                  <a:spcPts val="1200"/>
                </a:spcAft>
              </a:pPr>
              <a:r>
                <a:rPr lang="en-US" sz="2000" dirty="0">
                  <a:latin typeface="Segoe UI" panose="020B0502040204020203" pitchFamily="34" charset="0"/>
                </a:rPr>
                <a:t>Programmatic</a:t>
              </a:r>
            </a:p>
            <a:p>
              <a:pPr defTabSz="914225">
                <a:lnSpc>
                  <a:spcPct val="90000"/>
                </a:lnSpc>
                <a:spcAft>
                  <a:spcPts val="1200"/>
                </a:spcAft>
              </a:pPr>
              <a:r>
                <a:rPr lang="en-US" sz="2000" dirty="0">
                  <a:latin typeface="Segoe UI" panose="020B0502040204020203" pitchFamily="34" charset="0"/>
                </a:rPr>
                <a:t>Self-managed</a:t>
              </a:r>
            </a:p>
          </p:txBody>
        </p:sp>
      </p:grpSp>
      <p:grpSp>
        <p:nvGrpSpPr>
          <p:cNvPr id="78" name="Group 77"/>
          <p:cNvGrpSpPr/>
          <p:nvPr/>
        </p:nvGrpSpPr>
        <p:grpSpPr>
          <a:xfrm>
            <a:off x="5628090" y="5571934"/>
            <a:ext cx="6808385" cy="1422591"/>
            <a:chOff x="5382650" y="5109031"/>
            <a:chExt cx="6809350" cy="1422793"/>
          </a:xfrm>
        </p:grpSpPr>
        <p:sp>
          <p:nvSpPr>
            <p:cNvPr id="79" name="Freeform 78"/>
            <p:cNvSpPr>
              <a:spLocks/>
            </p:cNvSpPr>
            <p:nvPr/>
          </p:nvSpPr>
          <p:spPr bwMode="auto">
            <a:xfrm>
              <a:off x="7457272" y="514309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80" name="Freeform 29"/>
            <p:cNvSpPr>
              <a:spLocks/>
            </p:cNvSpPr>
            <p:nvPr/>
          </p:nvSpPr>
          <p:spPr bwMode="auto">
            <a:xfrm>
              <a:off x="5382650" y="5790551"/>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nvGrpSpPr>
            <p:cNvPr id="81" name="Group 80"/>
            <p:cNvGrpSpPr/>
            <p:nvPr/>
          </p:nvGrpSpPr>
          <p:grpSpPr>
            <a:xfrm>
              <a:off x="7588138" y="5563543"/>
              <a:ext cx="174773" cy="338749"/>
              <a:chOff x="8003343" y="6072433"/>
              <a:chExt cx="145517" cy="282045"/>
            </a:xfrm>
          </p:grpSpPr>
          <p:sp>
            <p:nvSpPr>
              <p:cNvPr id="13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3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3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sp>
          <p:nvSpPr>
            <p:cNvPr id="82" name="Freeform 29"/>
            <p:cNvSpPr>
              <a:spLocks/>
            </p:cNvSpPr>
            <p:nvPr/>
          </p:nvSpPr>
          <p:spPr bwMode="auto">
            <a:xfrm>
              <a:off x="7563002" y="5914758"/>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nvGrpSpPr>
            <p:cNvPr id="83" name="Group 82"/>
            <p:cNvGrpSpPr/>
            <p:nvPr/>
          </p:nvGrpSpPr>
          <p:grpSpPr>
            <a:xfrm>
              <a:off x="11025746" y="5293431"/>
              <a:ext cx="210318" cy="407646"/>
              <a:chOff x="8003343" y="6072433"/>
              <a:chExt cx="145517" cy="282045"/>
            </a:xfrm>
          </p:grpSpPr>
          <p:sp>
            <p:nvSpPr>
              <p:cNvPr id="13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3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3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sp>
          <p:nvSpPr>
            <p:cNvPr id="84" name="Isosceles Triangle 83"/>
            <p:cNvSpPr/>
            <p:nvPr/>
          </p:nvSpPr>
          <p:spPr bwMode="auto">
            <a:xfrm>
              <a:off x="9334746" y="538179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85" name="Oval 84"/>
            <p:cNvSpPr/>
            <p:nvPr/>
          </p:nvSpPr>
          <p:spPr bwMode="auto">
            <a:xfrm>
              <a:off x="6655122" y="614348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86" name="Freeform 55"/>
            <p:cNvSpPr>
              <a:spLocks/>
            </p:cNvSpPr>
            <p:nvPr/>
          </p:nvSpPr>
          <p:spPr bwMode="auto">
            <a:xfrm>
              <a:off x="6938994" y="606804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nvGrpSpPr>
            <p:cNvPr id="87" name="Group 86"/>
            <p:cNvGrpSpPr/>
            <p:nvPr/>
          </p:nvGrpSpPr>
          <p:grpSpPr>
            <a:xfrm>
              <a:off x="6832665" y="5403148"/>
              <a:ext cx="595623" cy="824538"/>
              <a:chOff x="13103226" y="2775830"/>
              <a:chExt cx="1039812" cy="1407232"/>
            </a:xfrm>
          </p:grpSpPr>
          <p:sp>
            <p:nvSpPr>
              <p:cNvPr id="12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3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3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3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grpSp>
        <p:sp>
          <p:nvSpPr>
            <p:cNvPr id="88" name="Oval 87"/>
            <p:cNvSpPr/>
            <p:nvPr/>
          </p:nvSpPr>
          <p:spPr bwMode="auto">
            <a:xfrm>
              <a:off x="8708846" y="622550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89" name="Freeform 55"/>
            <p:cNvSpPr>
              <a:spLocks/>
            </p:cNvSpPr>
            <p:nvPr/>
          </p:nvSpPr>
          <p:spPr bwMode="auto">
            <a:xfrm>
              <a:off x="9088130" y="621274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nvGrpSpPr>
            <p:cNvPr id="90" name="Group 89"/>
            <p:cNvGrpSpPr/>
            <p:nvPr/>
          </p:nvGrpSpPr>
          <p:grpSpPr>
            <a:xfrm>
              <a:off x="8886799" y="5109031"/>
              <a:ext cx="925409" cy="1281071"/>
              <a:chOff x="13103226" y="2775830"/>
              <a:chExt cx="1039812" cy="1407232"/>
            </a:xfrm>
          </p:grpSpPr>
          <p:sp>
            <p:nvSpPr>
              <p:cNvPr id="115"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0"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1"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2"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23"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grpSp>
        <p:sp>
          <p:nvSpPr>
            <p:cNvPr id="91" name="Oval 90"/>
            <p:cNvSpPr/>
            <p:nvPr/>
          </p:nvSpPr>
          <p:spPr bwMode="auto">
            <a:xfrm>
              <a:off x="10078748" y="583746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92" name="Freeform 91"/>
            <p:cNvSpPr>
              <a:spLocks/>
            </p:cNvSpPr>
            <p:nvPr/>
          </p:nvSpPr>
          <p:spPr bwMode="auto">
            <a:xfrm>
              <a:off x="10325838" y="577180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nvGrpSpPr>
            <p:cNvPr id="93" name="Group 92"/>
            <p:cNvGrpSpPr/>
            <p:nvPr/>
          </p:nvGrpSpPr>
          <p:grpSpPr>
            <a:xfrm>
              <a:off x="10233286" y="5193060"/>
              <a:ext cx="518446" cy="717700"/>
              <a:chOff x="13103226" y="2775830"/>
              <a:chExt cx="1039812" cy="1407232"/>
            </a:xfrm>
          </p:grpSpPr>
          <p:sp>
            <p:nvSpPr>
              <p:cNvPr id="106"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0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0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0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sp>
            <p:nvSpPr>
              <p:cNvPr id="11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rgbClr val="505050"/>
                  </a:solidFill>
                  <a:latin typeface="Segoe UI" panose="020B0502040204020203" pitchFamily="34" charset="0"/>
                </a:endParaRPr>
              </a:p>
            </p:txBody>
          </p:sp>
        </p:grpSp>
        <p:grpSp>
          <p:nvGrpSpPr>
            <p:cNvPr id="94" name="Group 93"/>
            <p:cNvGrpSpPr/>
            <p:nvPr/>
          </p:nvGrpSpPr>
          <p:grpSpPr>
            <a:xfrm>
              <a:off x="7861333" y="5555044"/>
              <a:ext cx="174773" cy="338749"/>
              <a:chOff x="8003343" y="6072433"/>
              <a:chExt cx="145517" cy="282045"/>
            </a:xfrm>
          </p:grpSpPr>
          <p:sp>
            <p:nvSpPr>
              <p:cNvPr id="10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0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0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grpSp>
          <p:nvGrpSpPr>
            <p:cNvPr id="95" name="Group 94"/>
            <p:cNvGrpSpPr/>
            <p:nvPr/>
          </p:nvGrpSpPr>
          <p:grpSpPr>
            <a:xfrm>
              <a:off x="6019716" y="5886760"/>
              <a:ext cx="174773" cy="338749"/>
              <a:chOff x="8003343" y="6072433"/>
              <a:chExt cx="145517" cy="282045"/>
            </a:xfrm>
          </p:grpSpPr>
          <p:sp>
            <p:nvSpPr>
              <p:cNvPr id="10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0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10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grpSp>
          <p:nvGrpSpPr>
            <p:cNvPr id="96" name="Group 95"/>
            <p:cNvGrpSpPr/>
            <p:nvPr/>
          </p:nvGrpSpPr>
          <p:grpSpPr>
            <a:xfrm>
              <a:off x="11704693" y="5610984"/>
              <a:ext cx="210318" cy="407646"/>
              <a:chOff x="8003343" y="6072433"/>
              <a:chExt cx="145517" cy="282045"/>
            </a:xfrm>
          </p:grpSpPr>
          <p:sp>
            <p:nvSpPr>
              <p:cNvPr id="9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9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sp>
            <p:nvSpPr>
              <p:cNvPr id="9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30" tIns="44814" rIns="89630" bIns="44814" numCol="1" anchor="t" anchorCtr="0" compatLnSpc="1">
                <a:prstTxWarp prst="textNoShape">
                  <a:avLst/>
                </a:prstTxWarp>
              </a:bodyPr>
              <a:lstStyle/>
              <a:p>
                <a:pPr defTabSz="913774">
                  <a:defRPr/>
                </a:pPr>
                <a:endParaRPr lang="en-US" kern="0" dirty="0">
                  <a:solidFill>
                    <a:srgbClr val="000000"/>
                  </a:solidFill>
                  <a:latin typeface="Segoe UI" panose="020B0502040204020203" pitchFamily="34" charset="0"/>
                </a:endParaRPr>
              </a:p>
            </p:txBody>
          </p:sp>
        </p:grpSp>
      </p:grpSp>
    </p:spTree>
    <p:extLst>
      <p:ext uri="{BB962C8B-B14F-4D97-AF65-F5344CB8AC3E}">
        <p14:creationId xmlns:p14="http://schemas.microsoft.com/office/powerpoint/2010/main" val="2795421884"/>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5914" y="416652"/>
            <a:ext cx="11893575" cy="690587"/>
          </a:xfrm>
        </p:spPr>
        <p:txBody>
          <a:bodyPr>
            <a:normAutofit fontScale="90000"/>
          </a:bodyPr>
          <a:lstStyle/>
          <a:p>
            <a:r>
              <a:rPr lang="da-DK" dirty="0">
                <a:latin typeface="Segoe UI Light" panose="020B0502040204020203" pitchFamily="34" charset="0"/>
              </a:rPr>
              <a:t>Explore Everything PASS Has to Offer</a:t>
            </a:r>
          </a:p>
        </p:txBody>
      </p:sp>
      <p:sp>
        <p:nvSpPr>
          <p:cNvPr id="4" name="Rectangle 3"/>
          <p:cNvSpPr/>
          <p:nvPr/>
        </p:nvSpPr>
        <p:spPr>
          <a:xfrm>
            <a:off x="962007" y="1195094"/>
            <a:ext cx="316076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pic>
        <p:nvPicPr>
          <p:cNvPr id="5" name="Picture 4" descr="Untitled-1.png">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770736" y="1361162"/>
            <a:ext cx="1543309" cy="667100"/>
          </a:xfrm>
          <a:prstGeom prst="rect">
            <a:avLst/>
          </a:prstGeom>
        </p:spPr>
      </p:pic>
      <p:sp>
        <p:nvSpPr>
          <p:cNvPr id="6" name="Rectangle 5"/>
          <p:cNvSpPr/>
          <p:nvPr/>
        </p:nvSpPr>
        <p:spPr>
          <a:xfrm>
            <a:off x="4566065" y="1198094"/>
            <a:ext cx="317085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7" name="Rectangle 6"/>
          <p:cNvSpPr/>
          <p:nvPr/>
        </p:nvSpPr>
        <p:spPr>
          <a:xfrm>
            <a:off x="8225521" y="1195094"/>
            <a:ext cx="317085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8" name="Rectangle 7">
            <a:hlinkClick r:id="rId2"/>
          </p:cNvPr>
          <p:cNvSpPr/>
          <p:nvPr/>
        </p:nvSpPr>
        <p:spPr>
          <a:xfrm>
            <a:off x="962007" y="2174502"/>
            <a:ext cx="3160761" cy="5029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Free SQL Server and BI Web Events </a:t>
            </a:r>
          </a:p>
        </p:txBody>
      </p:sp>
      <p:sp>
        <p:nvSpPr>
          <p:cNvPr id="9" name="Rectangle 8">
            <a:hlinkClick r:id="rId4"/>
          </p:cNvPr>
          <p:cNvSpPr/>
          <p:nvPr/>
        </p:nvSpPr>
        <p:spPr>
          <a:xfrm>
            <a:off x="4566065" y="2177502"/>
            <a:ext cx="3170851" cy="50296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Free 1-day Training Events</a:t>
            </a:r>
          </a:p>
        </p:txBody>
      </p:sp>
      <p:pic>
        <p:nvPicPr>
          <p:cNvPr id="10" name="Picture 9" descr="Untitled-1.png">
            <a:hlinkClick r:id="rId4"/>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64317" y="1357453"/>
            <a:ext cx="1574352" cy="680518"/>
          </a:xfrm>
          <a:prstGeom prst="rect">
            <a:avLst/>
          </a:prstGeom>
        </p:spPr>
      </p:pic>
      <p:sp>
        <p:nvSpPr>
          <p:cNvPr id="11" name="Rectangle 10">
            <a:hlinkClick r:id="rId6"/>
          </p:cNvPr>
          <p:cNvSpPr/>
          <p:nvPr/>
        </p:nvSpPr>
        <p:spPr>
          <a:xfrm>
            <a:off x="8225521" y="2174502"/>
            <a:ext cx="3170851" cy="5029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Regional Event</a:t>
            </a:r>
          </a:p>
        </p:txBody>
      </p:sp>
      <p:pic>
        <p:nvPicPr>
          <p:cNvPr id="12" name="Picture 11" descr="Untitled-1.png">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902923" y="1332585"/>
            <a:ext cx="1816047" cy="724253"/>
          </a:xfrm>
          <a:prstGeom prst="rect">
            <a:avLst/>
          </a:prstGeom>
        </p:spPr>
      </p:pic>
      <p:sp>
        <p:nvSpPr>
          <p:cNvPr id="13" name="Rectangle 12"/>
          <p:cNvSpPr/>
          <p:nvPr/>
        </p:nvSpPr>
        <p:spPr>
          <a:xfrm>
            <a:off x="8225521" y="2864809"/>
            <a:ext cx="317085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14" name="Rectangle 13"/>
          <p:cNvSpPr/>
          <p:nvPr/>
        </p:nvSpPr>
        <p:spPr>
          <a:xfrm>
            <a:off x="8225521" y="4592242"/>
            <a:ext cx="317085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15" name="Rectangle 14">
            <a:hlinkClick r:id="rId8"/>
          </p:cNvPr>
          <p:cNvSpPr/>
          <p:nvPr/>
        </p:nvSpPr>
        <p:spPr>
          <a:xfrm>
            <a:off x="962007" y="2864809"/>
            <a:ext cx="316076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16" name="Rectangle 15">
            <a:hlinkClick r:id="rId9"/>
          </p:cNvPr>
          <p:cNvSpPr/>
          <p:nvPr/>
        </p:nvSpPr>
        <p:spPr>
          <a:xfrm>
            <a:off x="8225521" y="3844217"/>
            <a:ext cx="3170851" cy="5029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Local User Groups Around </a:t>
            </a:r>
            <a:br>
              <a:rPr lang="en-US" sz="1360" dirty="0">
                <a:latin typeface="Segoe UI Semibold" panose="020B0702040204020203" pitchFamily="34" charset="0"/>
              </a:rPr>
            </a:br>
            <a:r>
              <a:rPr lang="en-US" sz="1360" dirty="0">
                <a:latin typeface="Segoe UI Semibold" panose="020B0702040204020203" pitchFamily="34" charset="0"/>
              </a:rPr>
              <a:t>the World</a:t>
            </a:r>
          </a:p>
        </p:txBody>
      </p:sp>
      <p:sp>
        <p:nvSpPr>
          <p:cNvPr id="17" name="Rectangle 16">
            <a:hlinkClick r:id="rId10"/>
          </p:cNvPr>
          <p:cNvSpPr/>
          <p:nvPr/>
        </p:nvSpPr>
        <p:spPr>
          <a:xfrm>
            <a:off x="8225521" y="5571651"/>
            <a:ext cx="3170851" cy="502963"/>
          </a:xfrm>
          <a:prstGeom prst="rect">
            <a:avLst/>
          </a:prstGeom>
          <a:solidFill>
            <a:srgbClr val="9E01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solidFill>
                  <a:schemeClr val="bg1"/>
                </a:solidFill>
                <a:latin typeface="Segoe UI Semibold" panose="020B0702040204020203" pitchFamily="34" charset="0"/>
              </a:rPr>
              <a:t>Free Online Technical Training</a:t>
            </a:r>
          </a:p>
        </p:txBody>
      </p:sp>
      <p:pic>
        <p:nvPicPr>
          <p:cNvPr id="18" name="Picture 17" descr="Untitled-1.png">
            <a:hlinkClick r:id="rId10"/>
          </p:cNvPr>
          <p:cNvPicPr>
            <a:picLocks noChangeAspect="1"/>
          </p:cNvPicPr>
          <p:nvPr/>
        </p:nvPicPr>
        <p:blipFill rotWithShape="1">
          <a:blip r:embed="rId11">
            <a:extLst>
              <a:ext uri="{28A0092B-C50C-407E-A947-70E740481C1C}">
                <a14:useLocalDpi xmlns:a14="http://schemas.microsoft.com/office/drawing/2010/main" val="0"/>
              </a:ext>
            </a:extLst>
          </a:blip>
          <a:srcRect b="-11456"/>
          <a:stretch/>
        </p:blipFill>
        <p:spPr>
          <a:xfrm>
            <a:off x="8902924" y="5271261"/>
            <a:ext cx="1543309" cy="268975"/>
          </a:xfrm>
          <a:prstGeom prst="rect">
            <a:avLst/>
          </a:prstGeom>
        </p:spPr>
      </p:pic>
      <p:sp>
        <p:nvSpPr>
          <p:cNvPr id="19" name="Rectangle 18">
            <a:hlinkClick r:id="rId12"/>
          </p:cNvPr>
          <p:cNvSpPr/>
          <p:nvPr/>
        </p:nvSpPr>
        <p:spPr>
          <a:xfrm>
            <a:off x="962007" y="3844217"/>
            <a:ext cx="3160761" cy="502963"/>
          </a:xfrm>
          <a:prstGeom prst="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This is Community</a:t>
            </a:r>
          </a:p>
        </p:txBody>
      </p:sp>
      <p:pic>
        <p:nvPicPr>
          <p:cNvPr id="20" name="Picture 19" descr="Untitled-1.png">
            <a:hlinkClick r:id="rId2"/>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8902924" y="3016603"/>
            <a:ext cx="1434303" cy="705082"/>
          </a:xfrm>
          <a:prstGeom prst="rect">
            <a:avLst/>
          </a:prstGeom>
        </p:spPr>
      </p:pic>
      <p:pic>
        <p:nvPicPr>
          <p:cNvPr id="21" name="Picture 20" descr="Untitled-1.png">
            <a:hlinkClick r:id="rId2"/>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957425" y="4686818"/>
            <a:ext cx="1434303" cy="552276"/>
          </a:xfrm>
          <a:prstGeom prst="rect">
            <a:avLst/>
          </a:prstGeom>
        </p:spPr>
      </p:pic>
      <p:sp>
        <p:nvSpPr>
          <p:cNvPr id="22" name="Rectangle 21"/>
          <p:cNvSpPr/>
          <p:nvPr/>
        </p:nvSpPr>
        <p:spPr>
          <a:xfrm>
            <a:off x="4566065" y="2864809"/>
            <a:ext cx="3170851"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23" name="Rectangle 22"/>
          <p:cNvSpPr/>
          <p:nvPr/>
        </p:nvSpPr>
        <p:spPr>
          <a:xfrm>
            <a:off x="951455" y="4571233"/>
            <a:ext cx="3157272" cy="1482370"/>
          </a:xfrm>
          <a:prstGeom prst="rect">
            <a:avLst/>
          </a:prstGeom>
          <a:solidFill>
            <a:srgbClr val="000090"/>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24" name="Rectangle 23">
            <a:hlinkClick r:id="rId8"/>
          </p:cNvPr>
          <p:cNvSpPr/>
          <p:nvPr/>
        </p:nvSpPr>
        <p:spPr>
          <a:xfrm>
            <a:off x="4566517" y="4584054"/>
            <a:ext cx="3169946" cy="1482370"/>
          </a:xfrm>
          <a:prstGeom prst="rect">
            <a:avLst/>
          </a:prstGeom>
          <a:solidFill>
            <a:schemeClr val="bg1">
              <a:lumMod val="95000"/>
            </a:schemeClr>
          </a:solidFill>
          <a:ln>
            <a:solidFill>
              <a:srgbClr val="BFBFBF"/>
            </a:solidFill>
          </a:ln>
          <a:effectLst>
            <a:outerShdw blurRad="635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48" dirty="0">
              <a:latin typeface="Segoe UI" panose="020B0502040204020203" pitchFamily="34" charset="0"/>
            </a:endParaRPr>
          </a:p>
        </p:txBody>
      </p:sp>
      <p:sp>
        <p:nvSpPr>
          <p:cNvPr id="25" name="Rectangle 24">
            <a:hlinkClick r:id="rId9"/>
          </p:cNvPr>
          <p:cNvSpPr/>
          <p:nvPr/>
        </p:nvSpPr>
        <p:spPr>
          <a:xfrm>
            <a:off x="4566065" y="3844217"/>
            <a:ext cx="3170851" cy="502963"/>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Business Analytics Training </a:t>
            </a:r>
          </a:p>
        </p:txBody>
      </p:sp>
      <p:sp>
        <p:nvSpPr>
          <p:cNvPr id="26" name="Rectangle 25">
            <a:hlinkClick r:id="rId9"/>
          </p:cNvPr>
          <p:cNvSpPr/>
          <p:nvPr/>
        </p:nvSpPr>
        <p:spPr>
          <a:xfrm>
            <a:off x="962009" y="5550641"/>
            <a:ext cx="3146720" cy="502963"/>
          </a:xfrm>
          <a:prstGeom prst="rect">
            <a:avLst/>
          </a:prstGeom>
          <a:solidFill>
            <a:srgbClr val="05A3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Session Recordings </a:t>
            </a:r>
          </a:p>
        </p:txBody>
      </p:sp>
      <p:sp>
        <p:nvSpPr>
          <p:cNvPr id="27" name="Rectangle 26">
            <a:hlinkClick r:id="rId9"/>
          </p:cNvPr>
          <p:cNvSpPr/>
          <p:nvPr/>
        </p:nvSpPr>
        <p:spPr>
          <a:xfrm>
            <a:off x="4566065" y="5571648"/>
            <a:ext cx="3170851" cy="502963"/>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latin typeface="Segoe UI Semibold" panose="020B0702040204020203" pitchFamily="34" charset="0"/>
              </a:rPr>
              <a:t>PASS Newsletter </a:t>
            </a:r>
          </a:p>
        </p:txBody>
      </p:sp>
      <p:pic>
        <p:nvPicPr>
          <p:cNvPr id="29"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81993" y="4761001"/>
            <a:ext cx="2738999" cy="6879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2" name="Picture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64316" y="3091453"/>
            <a:ext cx="1457193" cy="534304"/>
          </a:xfrm>
          <a:prstGeom prst="rect">
            <a:avLst/>
          </a:prstGeom>
        </p:spPr>
      </p:pic>
      <p:pic>
        <p:nvPicPr>
          <p:cNvPr id="33" name="Picture 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82207" y="3138126"/>
            <a:ext cx="1720361" cy="497844"/>
          </a:xfrm>
          <a:prstGeom prst="rect">
            <a:avLst/>
          </a:prstGeom>
        </p:spPr>
      </p:pic>
      <p:pic>
        <p:nvPicPr>
          <p:cNvPr id="1026" name="Picture 2" descr="SUMMIT_2014_USB"/>
          <p:cNvPicPr>
            <a:picLocks noChangeAspect="1" noChangeArrowheads="1"/>
          </p:cNvPicPr>
          <p:nvPr/>
        </p:nvPicPr>
        <p:blipFill rotWithShape="1">
          <a:blip r:embed="rId18">
            <a:extLst>
              <a:ext uri="{28A0092B-C50C-407E-A947-70E740481C1C}">
                <a14:useLocalDpi xmlns:a14="http://schemas.microsoft.com/office/drawing/2010/main" val="0"/>
              </a:ext>
            </a:extLst>
          </a:blip>
          <a:srcRect l="-358"/>
          <a:stretch/>
        </p:blipFill>
        <p:spPr bwMode="auto">
          <a:xfrm>
            <a:off x="1208978" y="4586885"/>
            <a:ext cx="2666816" cy="96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5001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1461" y="5935664"/>
            <a:ext cx="11893552" cy="906780"/>
          </a:xfrm>
          <a:prstGeom prst="rect">
            <a:avLst/>
          </a:prstGeom>
          <a:noFill/>
        </p:spPr>
        <p:txBody>
          <a:bodyPr wrap="square" lIns="182880" tIns="146306" rIns="182880" bIns="146306" rtlCol="0">
            <a:noAutofit/>
          </a:bodyPr>
          <a:lstStyle/>
          <a:p>
            <a:pPr defTabSz="932901">
              <a:lnSpc>
                <a:spcPts val="1199"/>
              </a:lnSpc>
            </a:pPr>
            <a:r>
              <a:rPr lang="en-US" sz="1000" dirty="0">
                <a:solidFill>
                  <a:srgbClr val="FFFFFF"/>
                </a:solidFill>
                <a:latin typeface="Segoe UI" panose="020B0502040204020203" pitchFamily="34" charset="0"/>
              </a:rPr>
              <a:t>© 2014 Microsoft Corporation. All rights reserved. Microsoft, Windows, Windows Vista and other product names are or may be registered trademarks and/or trademarks in the U.S. and/or other countries.</a:t>
            </a:r>
          </a:p>
          <a:p>
            <a:pPr defTabSz="932901">
              <a:lnSpc>
                <a:spcPts val="1199"/>
              </a:lnSpc>
            </a:pPr>
            <a:r>
              <a:rPr lang="en-US" sz="1000" dirty="0">
                <a:solidFill>
                  <a:srgbClr val="FFFFFF"/>
                </a:solidFill>
                <a:latin typeface="Segoe UI" panose="020B0502040204020203" pitchFamily="34" charset="0"/>
              </a:rPr>
              <a:t>The information herein is for informational purposes only and represents the current view of Microsoft Corporation as of the date of this presentation. Because Microsoft must respond to changing market</a:t>
            </a:r>
          </a:p>
          <a:p>
            <a:pPr defTabSz="932901">
              <a:lnSpc>
                <a:spcPts val="1199"/>
              </a:lnSpc>
            </a:pPr>
            <a:r>
              <a:rPr lang="en-US" sz="1000" dirty="0">
                <a:solidFill>
                  <a:srgbClr val="FFFFFF"/>
                </a:solidFill>
                <a:latin typeface="Segoe UI" panose="020B0502040204020203" pitchFamily="34" charset="0"/>
              </a:rPr>
              <a:t>conditions, it should not be interpreted to be a commitment on the part of Microsoft, and Microsoft cannot guarantee the accuracy of any information provided after the date of this presentation.</a:t>
            </a:r>
          </a:p>
          <a:p>
            <a:pPr defTabSz="932901">
              <a:lnSpc>
                <a:spcPts val="1199"/>
              </a:lnSpc>
            </a:pPr>
            <a:r>
              <a:rPr lang="en-US" sz="1000" dirty="0">
                <a:solidFill>
                  <a:srgbClr val="FFFFFF"/>
                </a:solidFill>
                <a:latin typeface="Segoe UI" panose="020B0502040204020203" pitchFamily="34" charset="0"/>
              </a:rPr>
              <a:t>MICROSOFT MAKES NO WARRANTIES, EXPRESS, IMPLIED OR STATUTORY, AS TO THE INFORMATION IN THIS PRESENTATION.</a:t>
            </a:r>
          </a:p>
        </p:txBody>
      </p:sp>
      <p:sp>
        <p:nvSpPr>
          <p:cNvPr id="2" name="TextBox 1"/>
          <p:cNvSpPr txBox="1"/>
          <p:nvPr/>
        </p:nvSpPr>
        <p:spPr>
          <a:xfrm>
            <a:off x="1175419" y="5282200"/>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latin typeface="Segoe UI"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25" y="2516778"/>
            <a:ext cx="3086100" cy="1135202"/>
          </a:xfrm>
          <a:prstGeom prst="rect">
            <a:avLst/>
          </a:prstGeom>
        </p:spPr>
      </p:pic>
    </p:spTree>
    <p:extLst>
      <p:ext uri="{BB962C8B-B14F-4D97-AF65-F5344CB8AC3E}">
        <p14:creationId xmlns:p14="http://schemas.microsoft.com/office/powerpoint/2010/main" val="144883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90" y="152790"/>
            <a:ext cx="9142702" cy="805364"/>
          </a:xfrm>
        </p:spPr>
        <p:txBody>
          <a:bodyPr/>
          <a:lstStyle/>
          <a:p>
            <a:r>
              <a:rPr lang="en-US" dirty="0"/>
              <a:t>Where is it offered?</a:t>
            </a:r>
          </a:p>
        </p:txBody>
      </p:sp>
      <p:graphicFrame>
        <p:nvGraphicFramePr>
          <p:cNvPr id="4" name="Table 3"/>
          <p:cNvGraphicFramePr>
            <a:graphicFrameLocks noGrp="1"/>
          </p:cNvGraphicFramePr>
          <p:nvPr>
            <p:extLst>
              <p:ext uri="{D42A27DB-BD31-4B8C-83A1-F6EECF244321}">
                <p14:modId xmlns:p14="http://schemas.microsoft.com/office/powerpoint/2010/main" val="4140935425"/>
              </p:ext>
            </p:extLst>
          </p:nvPr>
        </p:nvGraphicFramePr>
        <p:xfrm>
          <a:off x="222190" y="4353590"/>
          <a:ext cx="5968660" cy="2506640"/>
        </p:xfrm>
        <a:graphic>
          <a:graphicData uri="http://schemas.openxmlformats.org/drawingml/2006/table">
            <a:tbl>
              <a:tblPr firstCol="1">
                <a:tableStyleId>{21E4AEA4-8DFA-4A89-87EB-49C32662AFE0}</a:tableStyleId>
              </a:tblPr>
              <a:tblGrid>
                <a:gridCol w="2343351">
                  <a:extLst>
                    <a:ext uri="{9D8B030D-6E8A-4147-A177-3AD203B41FA5}">
                      <a16:colId xmlns:a16="http://schemas.microsoft.com/office/drawing/2014/main" val="20000"/>
                    </a:ext>
                  </a:extLst>
                </a:gridCol>
                <a:gridCol w="3625309">
                  <a:extLst>
                    <a:ext uri="{9D8B030D-6E8A-4147-A177-3AD203B41FA5}">
                      <a16:colId xmlns:a16="http://schemas.microsoft.com/office/drawing/2014/main" val="20001"/>
                    </a:ext>
                  </a:extLst>
                </a:gridCol>
              </a:tblGrid>
              <a:tr h="1452637">
                <a:tc>
                  <a:txBody>
                    <a:bodyPr/>
                    <a:lstStyle/>
                    <a:p>
                      <a:r>
                        <a:rPr lang="en-US" sz="1400" dirty="0"/>
                        <a:t>United States</a:t>
                      </a:r>
                    </a:p>
                  </a:txBody>
                  <a:tcPr marL="139891" marR="139891" marT="139891" marB="139891" anchor="ctr">
                    <a:solidFill>
                      <a:srgbClr val="00B0F0"/>
                    </a:solidFill>
                  </a:tcPr>
                </a:tc>
                <a:tc>
                  <a:txBody>
                    <a:bodyPr/>
                    <a:lstStyle/>
                    <a:p>
                      <a:r>
                        <a:rPr lang="en-US" sz="1400" dirty="0"/>
                        <a:t>US East &amp; East 2 (Virginia)</a:t>
                      </a:r>
                      <a:br>
                        <a:rPr lang="en-US" sz="1400" dirty="0"/>
                      </a:br>
                      <a:r>
                        <a:rPr lang="en-US" sz="1400" dirty="0"/>
                        <a:t>US West (California)</a:t>
                      </a:r>
                      <a:br>
                        <a:rPr lang="en-US" sz="1400" dirty="0"/>
                      </a:br>
                      <a:r>
                        <a:rPr lang="en-US" sz="1400" dirty="0"/>
                        <a:t>US Central (Iowa)</a:t>
                      </a:r>
                      <a:br>
                        <a:rPr lang="en-US" sz="1400" dirty="0"/>
                      </a:br>
                      <a:r>
                        <a:rPr lang="en-US" sz="1400" dirty="0"/>
                        <a:t>US North Central (Illinois)</a:t>
                      </a:r>
                      <a:br>
                        <a:rPr lang="en-US" sz="1400" dirty="0"/>
                      </a:br>
                      <a:r>
                        <a:rPr lang="en-US" sz="1400" dirty="0"/>
                        <a:t>US South Central (Texas)</a:t>
                      </a:r>
                    </a:p>
                    <a:p>
                      <a:r>
                        <a:rPr lang="en-US" sz="1400" dirty="0"/>
                        <a:t>US Gov (Iowa</a:t>
                      </a:r>
                      <a:r>
                        <a:rPr lang="en-US" sz="1400" baseline="0" dirty="0"/>
                        <a:t> and Virginia)</a:t>
                      </a:r>
                      <a:endParaRPr lang="en-US" sz="1400" dirty="0"/>
                    </a:p>
                  </a:txBody>
                  <a:tcPr marL="139891" marR="139891" marT="93260" marB="93260" anchor="ctr"/>
                </a:tc>
                <a:extLst>
                  <a:ext uri="{0D108BD9-81ED-4DB2-BD59-A6C34878D82A}">
                    <a16:rowId xmlns:a16="http://schemas.microsoft.com/office/drawing/2014/main" val="10000"/>
                  </a:ext>
                </a:extLst>
              </a:tr>
              <a:tr h="1030002">
                <a:tc>
                  <a:txBody>
                    <a:bodyPr/>
                    <a:lstStyle/>
                    <a:p>
                      <a:r>
                        <a:rPr lang="en-US" sz="1400" dirty="0"/>
                        <a:t>Asia Pacific</a:t>
                      </a:r>
                    </a:p>
                  </a:txBody>
                  <a:tcPr marL="139891" marR="139891" marT="139891" marB="139891" anchor="ctr">
                    <a:solidFill>
                      <a:srgbClr val="00B0F0"/>
                    </a:solidFill>
                  </a:tcPr>
                </a:tc>
                <a:tc>
                  <a:txBody>
                    <a:bodyPr/>
                    <a:lstStyle/>
                    <a:p>
                      <a:r>
                        <a:rPr lang="en-US" sz="1400" dirty="0"/>
                        <a:t>Asia Pacific East (Hong Kong)</a:t>
                      </a:r>
                      <a:br>
                        <a:rPr lang="en-US" sz="1400" dirty="0"/>
                      </a:br>
                      <a:r>
                        <a:rPr lang="en-US" sz="1400" dirty="0"/>
                        <a:t>Asia Pacific Southeast (Singapore)</a:t>
                      </a:r>
                    </a:p>
                    <a:p>
                      <a:r>
                        <a:rPr lang="en-US" sz="1400" dirty="0"/>
                        <a:t>Australia</a:t>
                      </a:r>
                      <a:r>
                        <a:rPr lang="en-US" sz="1400" baseline="0" dirty="0"/>
                        <a:t> East (Sydney)</a:t>
                      </a:r>
                    </a:p>
                    <a:p>
                      <a:r>
                        <a:rPr lang="en-US" sz="1400" baseline="0" dirty="0"/>
                        <a:t>Australia SouthEast (Melbourne)</a:t>
                      </a:r>
                      <a:endParaRPr lang="en-US" sz="1400" dirty="0"/>
                    </a:p>
                  </a:txBody>
                  <a:tcPr marL="139891" marR="139891" marT="93260" marB="93260"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40388171"/>
              </p:ext>
            </p:extLst>
          </p:nvPr>
        </p:nvGraphicFramePr>
        <p:xfrm>
          <a:off x="6392143" y="4339076"/>
          <a:ext cx="5873953" cy="2519386"/>
        </p:xfrm>
        <a:graphic>
          <a:graphicData uri="http://schemas.openxmlformats.org/drawingml/2006/table">
            <a:tbl>
              <a:tblPr firstCol="1">
                <a:tableStyleId>{21E4AEA4-8DFA-4A89-87EB-49C32662AFE0}</a:tableStyleId>
              </a:tblPr>
              <a:tblGrid>
                <a:gridCol w="2367101">
                  <a:extLst>
                    <a:ext uri="{9D8B030D-6E8A-4147-A177-3AD203B41FA5}">
                      <a16:colId xmlns:a16="http://schemas.microsoft.com/office/drawing/2014/main" val="20000"/>
                    </a:ext>
                  </a:extLst>
                </a:gridCol>
                <a:gridCol w="3506852">
                  <a:extLst>
                    <a:ext uri="{9D8B030D-6E8A-4147-A177-3AD203B41FA5}">
                      <a16:colId xmlns:a16="http://schemas.microsoft.com/office/drawing/2014/main" val="20001"/>
                    </a:ext>
                  </a:extLst>
                </a:gridCol>
              </a:tblGrid>
              <a:tr h="475350">
                <a:tc>
                  <a:txBody>
                    <a:bodyPr/>
                    <a:lstStyle/>
                    <a:p>
                      <a:r>
                        <a:rPr lang="en-US" sz="1400" dirty="0"/>
                        <a:t>Japan</a:t>
                      </a:r>
                    </a:p>
                  </a:txBody>
                  <a:tcPr marL="139891" marR="139891" marT="139891" marB="139891" anchor="ctr">
                    <a:solidFill>
                      <a:srgbClr val="00B0F0"/>
                    </a:solidFill>
                  </a:tcPr>
                </a:tc>
                <a:tc>
                  <a:txBody>
                    <a:bodyPr/>
                    <a:lstStyle/>
                    <a:p>
                      <a:r>
                        <a:rPr lang="en-US" sz="1400" dirty="0"/>
                        <a:t>Japan East (Saitama Prefecture)</a:t>
                      </a:r>
                      <a:br>
                        <a:rPr lang="en-US" sz="1400" dirty="0"/>
                      </a:br>
                      <a:r>
                        <a:rPr lang="en-US" sz="1400" dirty="0"/>
                        <a:t>Japan West (Osaka Prefecture)</a:t>
                      </a:r>
                    </a:p>
                  </a:txBody>
                  <a:tcPr marL="139891" marR="139891" marT="139891" marB="139891" anchor="ctr"/>
                </a:tc>
                <a:extLst>
                  <a:ext uri="{0D108BD9-81ED-4DB2-BD59-A6C34878D82A}">
                    <a16:rowId xmlns:a16="http://schemas.microsoft.com/office/drawing/2014/main" val="10000"/>
                  </a:ext>
                </a:extLst>
              </a:tr>
              <a:tr h="331797">
                <a:tc>
                  <a:txBody>
                    <a:bodyPr/>
                    <a:lstStyle/>
                    <a:p>
                      <a:r>
                        <a:rPr lang="en-US" sz="1400" dirty="0"/>
                        <a:t>Brazil</a:t>
                      </a:r>
                    </a:p>
                  </a:txBody>
                  <a:tcPr marL="139891" marR="139891" marT="139891" marB="139891" anchor="ctr">
                    <a:solidFill>
                      <a:srgbClr val="00B0F0"/>
                    </a:solidFill>
                  </a:tcPr>
                </a:tc>
                <a:tc>
                  <a:txBody>
                    <a:bodyPr/>
                    <a:lstStyle/>
                    <a:p>
                      <a:r>
                        <a:rPr lang="en-US" sz="1400" dirty="0"/>
                        <a:t>Brazil South (Sao Paulo State)</a:t>
                      </a:r>
                    </a:p>
                  </a:txBody>
                  <a:tcPr marL="139891" marR="139891" marT="139891" marB="139891" anchor="ctr"/>
                </a:tc>
                <a:extLst>
                  <a:ext uri="{0D108BD9-81ED-4DB2-BD59-A6C34878D82A}">
                    <a16:rowId xmlns:a16="http://schemas.microsoft.com/office/drawing/2014/main" val="10001"/>
                  </a:ext>
                </a:extLst>
              </a:tr>
              <a:tr h="538596">
                <a:tc>
                  <a:txBody>
                    <a:bodyPr/>
                    <a:lstStyle/>
                    <a:p>
                      <a:r>
                        <a:rPr lang="en-US" sz="1400" dirty="0"/>
                        <a:t>China</a:t>
                      </a:r>
                    </a:p>
                  </a:txBody>
                  <a:tcPr marL="139891" marR="139891" marT="139891" marB="139891" anchor="ctr">
                    <a:solidFill>
                      <a:srgbClr val="00B0F0"/>
                    </a:solidFill>
                  </a:tcPr>
                </a:tc>
                <a:tc>
                  <a:txBody>
                    <a:bodyPr/>
                    <a:lstStyle/>
                    <a:p>
                      <a:r>
                        <a:rPr lang="en-US" sz="1400" dirty="0"/>
                        <a:t>Beijing</a:t>
                      </a:r>
                    </a:p>
                    <a:p>
                      <a:r>
                        <a:rPr lang="en-US" sz="1400" dirty="0"/>
                        <a:t>Shanghai</a:t>
                      </a:r>
                    </a:p>
                  </a:txBody>
                  <a:tcPr marL="139891" marR="139891" marT="139891" marB="139891" anchor="ctr"/>
                </a:tc>
                <a:extLst>
                  <a:ext uri="{0D108BD9-81ED-4DB2-BD59-A6C34878D82A}">
                    <a16:rowId xmlns:a16="http://schemas.microsoft.com/office/drawing/2014/main" val="10002"/>
                  </a:ext>
                </a:extLst>
              </a:tr>
              <a:tr h="538596">
                <a:tc>
                  <a:txBody>
                    <a:bodyPr/>
                    <a:lstStyle/>
                    <a:p>
                      <a:r>
                        <a:rPr lang="en-US" sz="1400" dirty="0"/>
                        <a:t>Europe</a:t>
                      </a:r>
                    </a:p>
                  </a:txBody>
                  <a:tcPr marL="139891" marR="139891" marT="139891" marB="139891" anchor="ctr">
                    <a:solidFill>
                      <a:srgbClr val="00B0F0"/>
                    </a:solidFill>
                  </a:tcPr>
                </a:tc>
                <a:tc>
                  <a:txBody>
                    <a:bodyPr/>
                    <a:lstStyle/>
                    <a:p>
                      <a:r>
                        <a:rPr lang="en-US" sz="1400" dirty="0"/>
                        <a:t>Europe North (Ireland)</a:t>
                      </a:r>
                      <a:br>
                        <a:rPr lang="en-US" sz="1400" dirty="0"/>
                      </a:br>
                      <a:r>
                        <a:rPr lang="en-US" sz="1400" dirty="0"/>
                        <a:t>Europe West (Netherlands)</a:t>
                      </a:r>
                    </a:p>
                  </a:txBody>
                  <a:tcPr marL="139891" marR="139891" marT="93260" marB="93260" anchor="ctr"/>
                </a:tc>
                <a:extLst>
                  <a:ext uri="{0D108BD9-81ED-4DB2-BD59-A6C34878D82A}">
                    <a16:rowId xmlns:a16="http://schemas.microsoft.com/office/drawing/2014/main" val="10003"/>
                  </a:ext>
                </a:extLst>
              </a:tr>
            </a:tbl>
          </a:graphicData>
        </a:graphic>
      </p:graphicFrame>
      <p:grpSp>
        <p:nvGrpSpPr>
          <p:cNvPr id="13" name="Group 12"/>
          <p:cNvGrpSpPr/>
          <p:nvPr/>
        </p:nvGrpSpPr>
        <p:grpSpPr>
          <a:xfrm>
            <a:off x="222190" y="1016000"/>
            <a:ext cx="12043906" cy="3205076"/>
            <a:chOff x="222190" y="1016000"/>
            <a:chExt cx="12043906" cy="3205076"/>
          </a:xfrm>
        </p:grpSpPr>
        <p:pic>
          <p:nvPicPr>
            <p:cNvPr id="11" name="Picture 10"/>
            <p:cNvPicPr>
              <a:picLocks noChangeAspect="1"/>
            </p:cNvPicPr>
            <p:nvPr/>
          </p:nvPicPr>
          <p:blipFill rotWithShape="1">
            <a:blip r:embed="rId3"/>
            <a:srcRect t="1773"/>
            <a:stretch/>
          </p:blipFill>
          <p:spPr>
            <a:xfrm>
              <a:off x="222190" y="1016000"/>
              <a:ext cx="12043906" cy="3205076"/>
            </a:xfrm>
            <a:prstGeom prst="rect">
              <a:avLst/>
            </a:prstGeom>
          </p:spPr>
        </p:pic>
        <p:pic>
          <p:nvPicPr>
            <p:cNvPr id="12" name="Picture 11"/>
            <p:cNvPicPr>
              <a:picLocks noChangeAspect="1"/>
            </p:cNvPicPr>
            <p:nvPr/>
          </p:nvPicPr>
          <p:blipFill rotWithShape="1">
            <a:blip r:embed="rId4"/>
            <a:srcRect l="17490" t="38110" r="53955" b="49028"/>
            <a:stretch/>
          </p:blipFill>
          <p:spPr>
            <a:xfrm>
              <a:off x="761611" y="3146555"/>
              <a:ext cx="4438330" cy="1074521"/>
            </a:xfrm>
            <a:prstGeom prst="rect">
              <a:avLst/>
            </a:prstGeom>
          </p:spPr>
        </p:pic>
      </p:grpSp>
    </p:spTree>
    <p:extLst>
      <p:ext uri="{BB962C8B-B14F-4D97-AF65-F5344CB8AC3E}">
        <p14:creationId xmlns:p14="http://schemas.microsoft.com/office/powerpoint/2010/main" val="349501504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rPr>
              <a:t>Azure SQL DB Fun Facts</a:t>
            </a:r>
          </a:p>
        </p:txBody>
      </p:sp>
      <p:sp>
        <p:nvSpPr>
          <p:cNvPr id="11" name="Rectangle 10"/>
          <p:cNvSpPr/>
          <p:nvPr/>
        </p:nvSpPr>
        <p:spPr bwMode="auto">
          <a:xfrm>
            <a:off x="4440967" y="1349777"/>
            <a:ext cx="2797412" cy="2596943"/>
          </a:xfrm>
          <a:prstGeom prst="rect">
            <a:avLst/>
          </a:prstGeom>
          <a:solidFill>
            <a:srgbClr val="FFB900"/>
          </a:solidFill>
          <a:ln w="10795" cap="flat" cmpd="sng" algn="ctr">
            <a:noFill/>
            <a:prstDash val="solid"/>
            <a:headEnd type="none" w="med" len="med"/>
            <a:tailEnd type="none" w="med" len="med"/>
          </a:ln>
          <a:effectLst/>
        </p:spPr>
        <p:txBody>
          <a:bodyPr vert="horz" wrap="square" lIns="186494" tIns="139871" rIns="149198" bIns="93244" numCol="1" rtlCol="0" anchor="t" anchorCtr="0" compatLnSpc="1">
            <a:prstTxWarp prst="textNoShape">
              <a:avLst/>
            </a:prstTxWarp>
          </a:bodyPr>
          <a:lstStyle/>
          <a:p>
            <a:pPr marL="0" marR="0" lvl="0" indent="0" defTabSz="699482"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Our largest internal customer creates </a:t>
            </a:r>
            <a:r>
              <a:rPr kumimoji="0" lang="en-US" sz="260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69K</a:t>
            </a: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 databases each week</a:t>
            </a:r>
          </a:p>
        </p:txBody>
      </p:sp>
      <p:sp>
        <p:nvSpPr>
          <p:cNvPr id="12" name="Rectangle 11"/>
          <p:cNvSpPr/>
          <p:nvPr/>
        </p:nvSpPr>
        <p:spPr bwMode="auto">
          <a:xfrm>
            <a:off x="1522981" y="1349777"/>
            <a:ext cx="2797290" cy="2593753"/>
          </a:xfrm>
          <a:prstGeom prst="rect">
            <a:avLst/>
          </a:prstGeom>
          <a:solidFill>
            <a:srgbClr val="DC3C00"/>
          </a:solidFill>
          <a:ln w="10795" cap="flat" cmpd="sng" algn="ctr">
            <a:noFill/>
            <a:prstDash val="solid"/>
            <a:headEnd type="none" w="med" len="med"/>
            <a:tailEnd type="none" w="med" len="med"/>
          </a:ln>
          <a:effectLst/>
        </p:spPr>
        <p:txBody>
          <a:bodyPr vert="horz" wrap="square" lIns="186494" tIns="139871" rIns="149198" bIns="93244" numCol="1" rtlCol="0" anchor="t" anchorCtr="0" compatLnSpc="1">
            <a:prstTxWarp prst="textNoShape">
              <a:avLst/>
            </a:prstTxWarp>
          </a:bodyPr>
          <a:lstStyle/>
          <a:p>
            <a:pPr marL="0" marR="0" lvl="0" indent="0" defTabSz="699482"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Our largest external customer has </a:t>
            </a:r>
            <a:r>
              <a:rPr kumimoji="0" lang="en-US" sz="260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114K</a:t>
            </a: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 databases over a month</a:t>
            </a:r>
          </a:p>
        </p:txBody>
      </p:sp>
      <p:sp>
        <p:nvSpPr>
          <p:cNvPr id="13" name="Rectangle 12"/>
          <p:cNvSpPr/>
          <p:nvPr/>
        </p:nvSpPr>
        <p:spPr bwMode="auto">
          <a:xfrm>
            <a:off x="1518760" y="4068888"/>
            <a:ext cx="2798922" cy="2596941"/>
          </a:xfrm>
          <a:prstGeom prst="rect">
            <a:avLst/>
          </a:prstGeom>
          <a:solidFill>
            <a:schemeClr val="accent6"/>
          </a:solidFill>
          <a:ln w="10795" cap="flat" cmpd="sng" algn="ctr">
            <a:noFill/>
            <a:prstDash val="solid"/>
            <a:headEnd type="none" w="med" len="med"/>
            <a:tailEnd type="none" w="med" len="med"/>
          </a:ln>
          <a:effectLst/>
        </p:spPr>
        <p:txBody>
          <a:bodyPr vert="horz" wrap="square" lIns="186494" tIns="139871" rIns="149198" bIns="93244" numCol="1" rtlCol="0" anchor="t" anchorCtr="0" compatLnSpc="1">
            <a:prstTxWarp prst="textNoShape">
              <a:avLst/>
            </a:prstTxWarp>
          </a:bodyPr>
          <a:lstStyle/>
          <a:p>
            <a:pPr marL="0" marR="0" lvl="0" indent="0" defTabSz="699482"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296,000,000</a:t>
            </a:r>
            <a:r>
              <a:rPr kumimoji="0" lang="en-US" sz="28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 logins occurred in the busiest day last week</a:t>
            </a:r>
          </a:p>
        </p:txBody>
      </p:sp>
      <p:sp>
        <p:nvSpPr>
          <p:cNvPr id="14" name="Rectangle 13"/>
          <p:cNvSpPr/>
          <p:nvPr/>
        </p:nvSpPr>
        <p:spPr bwMode="auto">
          <a:xfrm>
            <a:off x="4435665" y="4068888"/>
            <a:ext cx="2802713" cy="2596941"/>
          </a:xfrm>
          <a:prstGeom prst="rect">
            <a:avLst/>
          </a:prstGeom>
          <a:solidFill>
            <a:srgbClr val="5C2D91"/>
          </a:solidFill>
          <a:ln w="10795" cap="flat" cmpd="sng" algn="ctr">
            <a:noFill/>
            <a:prstDash val="solid"/>
            <a:headEnd type="none" w="med" len="med"/>
            <a:tailEnd type="none" w="med" len="med"/>
          </a:ln>
          <a:effectLst/>
        </p:spPr>
        <p:txBody>
          <a:bodyPr vert="horz" wrap="square" lIns="186494" tIns="139871" rIns="149198" bIns="93244" numCol="1" rtlCol="0" anchor="t" anchorCtr="0" compatLnSpc="1">
            <a:prstTxWarp prst="textNoShape">
              <a:avLst/>
            </a:prstTxWarp>
          </a:bodyPr>
          <a:lstStyle/>
          <a:p>
            <a:pPr marL="0" marR="0" lvl="0" indent="0" defTabSz="699482" eaLnBrk="1" fontAlgn="base" latinLnBrk="0" hangingPunct="1">
              <a:lnSpc>
                <a:spcPct val="100000"/>
              </a:lnSpc>
              <a:spcBef>
                <a:spcPct val="0"/>
              </a:spcBef>
              <a:spcAft>
                <a:spcPct val="0"/>
              </a:spcAft>
              <a:buClrTx/>
              <a:buSzTx/>
              <a:buFontTx/>
              <a:buNone/>
              <a:tabLst/>
              <a:defRPr/>
            </a:pPr>
            <a:r>
              <a:rPr kumimoji="0" lang="en-US" sz="260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160,000</a:t>
            </a: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 peak database creates/drops in a day</a:t>
            </a:r>
          </a:p>
        </p:txBody>
      </p:sp>
      <p:sp>
        <p:nvSpPr>
          <p:cNvPr id="15" name="Rectangle 14"/>
          <p:cNvSpPr/>
          <p:nvPr/>
        </p:nvSpPr>
        <p:spPr bwMode="auto">
          <a:xfrm>
            <a:off x="7358952" y="1349777"/>
            <a:ext cx="2797412" cy="2596943"/>
          </a:xfrm>
          <a:prstGeom prst="rect">
            <a:avLst/>
          </a:prstGeom>
          <a:solidFill>
            <a:srgbClr val="BAD80A"/>
          </a:solidFill>
          <a:ln w="10795" cap="flat" cmpd="sng" algn="ctr">
            <a:noFill/>
            <a:prstDash val="solid"/>
            <a:headEnd type="none" w="med" len="med"/>
            <a:tailEnd type="none" w="med" len="med"/>
          </a:ln>
          <a:effectLst/>
        </p:spPr>
        <p:txBody>
          <a:bodyPr vert="horz" wrap="square" lIns="186494" tIns="139871" rIns="149198" bIns="93244" numCol="1" rtlCol="0" anchor="t" anchorCtr="0" compatLnSpc="1">
            <a:prstTxWarp prst="textNoShape">
              <a:avLst/>
            </a:prstTxWarp>
          </a:bodyPr>
          <a:lstStyle/>
          <a:p>
            <a:pPr marL="0" marR="0" lvl="0" indent="0" defTabSz="699482"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Customers across </a:t>
            </a:r>
            <a:r>
              <a:rPr kumimoji="0" lang="en-US" sz="2600" b="1"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133</a:t>
            </a:r>
            <a:r>
              <a:rPr kumimoji="0" lang="en-US" sz="2600" b="0" i="0" u="none" strike="noStrike" kern="0" cap="none" spc="0" normalizeH="0" baseline="0" noProof="0" dirty="0">
                <a:ln>
                  <a:noFill/>
                </a:ln>
                <a:solidFill>
                  <a:srgbClr val="FFFFFF"/>
                </a:solidFill>
                <a:effectLst/>
                <a:uLnTx/>
                <a:uFillTx/>
                <a:latin typeface="Segoe UI" panose="020B0502040204020203" pitchFamily="34" charset="0"/>
                <a:ea typeface="+mn-ea"/>
                <a:cs typeface="+mn-cs"/>
              </a:rPr>
              <a:t> countries use Azure SQL DB</a:t>
            </a:r>
          </a:p>
        </p:txBody>
      </p:sp>
      <p:sp>
        <p:nvSpPr>
          <p:cNvPr id="16" name="Rectangle 15"/>
          <p:cNvSpPr/>
          <p:nvPr/>
        </p:nvSpPr>
        <p:spPr bwMode="auto">
          <a:xfrm>
            <a:off x="7353651" y="4068888"/>
            <a:ext cx="2796393" cy="2596941"/>
          </a:xfrm>
          <a:prstGeom prst="rect">
            <a:avLst/>
          </a:prstGeom>
          <a:solidFill>
            <a:srgbClr val="002050"/>
          </a:solidFill>
          <a:ln w="10795" cap="flat" cmpd="sng" algn="ctr">
            <a:noFill/>
            <a:prstDash val="solid"/>
            <a:headEnd type="none" w="med" len="med"/>
            <a:tailEnd type="none" w="med" len="med"/>
          </a:ln>
          <a:effectLst/>
        </p:spPr>
        <p:txBody>
          <a:bodyPr vert="horz" wrap="square" lIns="186494" tIns="139871" rIns="149198" bIns="93244" numCol="1" rtlCol="0" anchor="t" anchorCtr="0" compatLnSpc="1">
            <a:prstTxWarp prst="textNoShape">
              <a:avLst/>
            </a:prstTxWarp>
          </a:bodyPr>
          <a:lstStyle/>
          <a:p>
            <a:pPr marL="0" marR="0" lvl="0" indent="0" defTabSz="699482" eaLnBrk="1" fontAlgn="base" latinLnBrk="0" hangingPunct="1">
              <a:lnSpc>
                <a:spcPct val="100000"/>
              </a:lnSpc>
              <a:spcBef>
                <a:spcPct val="0"/>
              </a:spcBef>
              <a:spcAft>
                <a:spcPct val="0"/>
              </a:spcAft>
              <a:buClrTx/>
              <a:buSzTx/>
              <a:buFontTx/>
              <a:buNone/>
              <a:tabLst/>
              <a:defRPr/>
            </a:pPr>
            <a:r>
              <a:rPr kumimoji="0" lang="en-US" sz="280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rPr>
              <a:t>64</a:t>
            </a:r>
            <a:r>
              <a:rPr kumimoji="0" lang="en-US" sz="2800" i="0" u="none" strike="noStrike" kern="0" cap="none" spc="0" normalizeH="0" noProof="0" dirty="0">
                <a:ln>
                  <a:noFill/>
                </a:ln>
                <a:solidFill>
                  <a:srgbClr val="FFFFFF"/>
                </a:solidFill>
                <a:effectLst/>
                <a:uLnTx/>
                <a:uFillTx/>
                <a:latin typeface="Segoe UI Light" panose="020B0502040204020203" pitchFamily="34" charset="0"/>
                <a:ea typeface="+mn-ea"/>
                <a:cs typeface="+mn-cs"/>
              </a:rPr>
              <a:t> active clusters in 19 datacenters around the globe</a:t>
            </a:r>
            <a:endParaRPr kumimoji="0" lang="en-US" sz="2800" i="0" u="none" strike="noStrike" kern="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Tree>
    <p:extLst>
      <p:ext uri="{BB962C8B-B14F-4D97-AF65-F5344CB8AC3E}">
        <p14:creationId xmlns:p14="http://schemas.microsoft.com/office/powerpoint/2010/main" val="333183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Segoe UI Light" panose="020B0502040204020203" pitchFamily="34" charset="0"/>
              </a:rPr>
              <a:t>What are customers doing with SQL Database?</a:t>
            </a:r>
          </a:p>
        </p:txBody>
      </p:sp>
      <p:sp>
        <p:nvSpPr>
          <p:cNvPr id="3" name="Rectangle 2"/>
          <p:cNvSpPr>
            <a:spLocks/>
          </p:cNvSpPr>
          <p:nvPr/>
        </p:nvSpPr>
        <p:spPr>
          <a:xfrm>
            <a:off x="201582" y="3688442"/>
            <a:ext cx="3772732" cy="2637008"/>
          </a:xfrm>
          <a:prstGeom prst="rect">
            <a:avLst/>
          </a:pr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5" tIns="137141" rIns="182854" bIns="137141" rtlCol="0" anchor="ctr">
            <a:noAutofit/>
          </a:bodyPr>
          <a:lstStyle/>
          <a:p>
            <a:pPr defTabSz="914225">
              <a:lnSpc>
                <a:spcPts val="2400"/>
              </a:lnSpc>
            </a:pPr>
            <a:endParaRPr lang="en-US" sz="1568" i="1" dirty="0">
              <a:gradFill>
                <a:gsLst>
                  <a:gs pos="2917">
                    <a:srgbClr val="000000"/>
                  </a:gs>
                  <a:gs pos="30000">
                    <a:srgbClr val="000000"/>
                  </a:gs>
                </a:gsLst>
                <a:lin ang="5400000" scaled="0"/>
              </a:gradFill>
              <a:latin typeface="Segoe UI" panose="020B0502040204020203" pitchFamily="34" charset="0"/>
            </a:endParaRPr>
          </a:p>
        </p:txBody>
      </p:sp>
      <p:sp>
        <p:nvSpPr>
          <p:cNvPr id="4" name="Rectangle 3"/>
          <p:cNvSpPr>
            <a:spLocks/>
          </p:cNvSpPr>
          <p:nvPr/>
        </p:nvSpPr>
        <p:spPr>
          <a:xfrm>
            <a:off x="4122144" y="3688442"/>
            <a:ext cx="3772731" cy="2637008"/>
          </a:xfrm>
          <a:prstGeom prst="rect">
            <a:avLst/>
          </a:pr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5" tIns="137141" rIns="182854" bIns="137141" rtlCol="0" anchor="ctr">
            <a:noAutofit/>
          </a:bodyPr>
          <a:lstStyle/>
          <a:p>
            <a:pPr defTabSz="914225">
              <a:lnSpc>
                <a:spcPts val="2400"/>
              </a:lnSpc>
            </a:pPr>
            <a:endParaRPr lang="en-US" sz="1568" i="1" dirty="0">
              <a:gradFill>
                <a:gsLst>
                  <a:gs pos="2917">
                    <a:srgbClr val="000000"/>
                  </a:gs>
                  <a:gs pos="30000">
                    <a:srgbClr val="000000"/>
                  </a:gs>
                </a:gsLst>
                <a:lin ang="5400000" scaled="0"/>
              </a:gradFill>
              <a:latin typeface="Segoe UI" panose="020B0502040204020203" pitchFamily="34" charset="0"/>
            </a:endParaRPr>
          </a:p>
        </p:txBody>
      </p:sp>
      <p:sp>
        <p:nvSpPr>
          <p:cNvPr id="5" name="Rectangle 4"/>
          <p:cNvSpPr>
            <a:spLocks/>
          </p:cNvSpPr>
          <p:nvPr/>
        </p:nvSpPr>
        <p:spPr>
          <a:xfrm>
            <a:off x="8042705" y="3688442"/>
            <a:ext cx="3909016" cy="2637008"/>
          </a:xfrm>
          <a:prstGeom prst="rect">
            <a:avLst/>
          </a:prstGeom>
          <a:solidFill>
            <a:srgbClr val="E1F2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5" tIns="137141" rIns="182854" bIns="137141" rtlCol="0" anchor="ctr">
            <a:noAutofit/>
          </a:bodyPr>
          <a:lstStyle/>
          <a:p>
            <a:pPr defTabSz="914225">
              <a:lnSpc>
                <a:spcPts val="2400"/>
              </a:lnSpc>
            </a:pPr>
            <a:endParaRPr lang="en-US" sz="1568" i="1" dirty="0">
              <a:gradFill>
                <a:gsLst>
                  <a:gs pos="2917">
                    <a:srgbClr val="000000"/>
                  </a:gs>
                  <a:gs pos="30000">
                    <a:srgbClr val="000000"/>
                  </a:gs>
                </a:gsLst>
                <a:lin ang="5400000" scaled="0"/>
              </a:gradFill>
              <a:latin typeface="Segoe UI" panose="020B0502040204020203" pitchFamily="34" charset="0"/>
            </a:endParaRPr>
          </a:p>
        </p:txBody>
      </p:sp>
      <p:sp>
        <p:nvSpPr>
          <p:cNvPr id="8" name="Rectangle 7"/>
          <p:cNvSpPr>
            <a:spLocks/>
          </p:cNvSpPr>
          <p:nvPr/>
        </p:nvSpPr>
        <p:spPr>
          <a:xfrm>
            <a:off x="201582" y="1213494"/>
            <a:ext cx="3772732" cy="975404"/>
          </a:xfrm>
          <a:prstGeom prst="rect">
            <a:avLst/>
          </a:prstGeom>
          <a:ln/>
        </p:spPr>
        <p:style>
          <a:lnRef idx="1">
            <a:schemeClr val="accent5"/>
          </a:lnRef>
          <a:fillRef idx="3">
            <a:schemeClr val="accent5"/>
          </a:fillRef>
          <a:effectRef idx="2">
            <a:schemeClr val="accent5"/>
          </a:effectRef>
          <a:fontRef idx="minor">
            <a:schemeClr val="lt1"/>
          </a:fontRef>
        </p:style>
        <p:txBody>
          <a:bodyPr lIns="457135" tIns="137141" rIns="182854" bIns="137141" rtlCol="0" anchor="ctr">
            <a:noAutofit/>
          </a:bodyPr>
          <a:lstStyle/>
          <a:p>
            <a:pPr defTabSz="914225">
              <a:lnSpc>
                <a:spcPts val="2400"/>
              </a:lnSpc>
            </a:pPr>
            <a:r>
              <a:rPr lang="en-US" sz="2745" dirty="0">
                <a:solidFill>
                  <a:srgbClr val="FFFFFF"/>
                </a:solidFill>
                <a:latin typeface="Segoe UI" panose="020B0502040204020203" pitchFamily="34" charset="0"/>
              </a:rPr>
              <a:t>ISVs and CSVs</a:t>
            </a:r>
          </a:p>
        </p:txBody>
      </p:sp>
      <p:sp>
        <p:nvSpPr>
          <p:cNvPr id="9" name="Rectangle 8"/>
          <p:cNvSpPr>
            <a:spLocks/>
          </p:cNvSpPr>
          <p:nvPr/>
        </p:nvSpPr>
        <p:spPr>
          <a:xfrm>
            <a:off x="4122144" y="1213494"/>
            <a:ext cx="3772731" cy="975404"/>
          </a:xfrm>
          <a:prstGeom prst="rect">
            <a:avLst/>
          </a:prstGeom>
          <a:ln/>
        </p:spPr>
        <p:style>
          <a:lnRef idx="1">
            <a:schemeClr val="accent5"/>
          </a:lnRef>
          <a:fillRef idx="3">
            <a:schemeClr val="accent5"/>
          </a:fillRef>
          <a:effectRef idx="2">
            <a:schemeClr val="accent5"/>
          </a:effectRef>
          <a:fontRef idx="minor">
            <a:schemeClr val="lt1"/>
          </a:fontRef>
        </p:style>
        <p:txBody>
          <a:bodyPr lIns="457135" tIns="137141" rIns="182854" bIns="137141" rtlCol="0" anchor="ctr">
            <a:noAutofit/>
          </a:bodyPr>
          <a:lstStyle/>
          <a:p>
            <a:pPr defTabSz="914225">
              <a:lnSpc>
                <a:spcPts val="2400"/>
              </a:lnSpc>
            </a:pPr>
            <a:r>
              <a:rPr lang="en-US" sz="2745" dirty="0">
                <a:solidFill>
                  <a:srgbClr val="FFFFFF"/>
                </a:solidFill>
                <a:latin typeface="Segoe UI" panose="020B0502040204020203" pitchFamily="34" charset="0"/>
              </a:rPr>
              <a:t>Enterprise Apps Designed for Cloud</a:t>
            </a:r>
          </a:p>
        </p:txBody>
      </p:sp>
      <p:sp>
        <p:nvSpPr>
          <p:cNvPr id="11" name="Rectangle 10"/>
          <p:cNvSpPr>
            <a:spLocks/>
          </p:cNvSpPr>
          <p:nvPr/>
        </p:nvSpPr>
        <p:spPr>
          <a:xfrm>
            <a:off x="8042704" y="1213494"/>
            <a:ext cx="3909016" cy="975404"/>
          </a:xfrm>
          <a:prstGeom prst="rect">
            <a:avLst/>
          </a:prstGeom>
          <a:ln/>
        </p:spPr>
        <p:style>
          <a:lnRef idx="1">
            <a:schemeClr val="accent5"/>
          </a:lnRef>
          <a:fillRef idx="3">
            <a:schemeClr val="accent5"/>
          </a:fillRef>
          <a:effectRef idx="2">
            <a:schemeClr val="accent5"/>
          </a:effectRef>
          <a:fontRef idx="minor">
            <a:schemeClr val="lt1"/>
          </a:fontRef>
        </p:style>
        <p:txBody>
          <a:bodyPr lIns="457135" tIns="137141" rIns="182854" bIns="137141" rtlCol="0" anchor="ctr">
            <a:noAutofit/>
          </a:bodyPr>
          <a:lstStyle/>
          <a:p>
            <a:pPr defTabSz="914225">
              <a:lnSpc>
                <a:spcPts val="2400"/>
              </a:lnSpc>
            </a:pPr>
            <a:r>
              <a:rPr lang="en-US" sz="2745" dirty="0">
                <a:solidFill>
                  <a:srgbClr val="FFFFFF"/>
                </a:solidFill>
                <a:latin typeface="Segoe UI" panose="020B0502040204020203" pitchFamily="34" charset="0"/>
              </a:rPr>
              <a:t>Modernize Existing Enterprise Apps</a:t>
            </a:r>
          </a:p>
        </p:txBody>
      </p:sp>
      <p:sp>
        <p:nvSpPr>
          <p:cNvPr id="12" name="TextBox 11"/>
          <p:cNvSpPr txBox="1">
            <a:spLocks/>
          </p:cNvSpPr>
          <p:nvPr/>
        </p:nvSpPr>
        <p:spPr>
          <a:xfrm>
            <a:off x="201582" y="2336727"/>
            <a:ext cx="3772732" cy="1203884"/>
          </a:xfrm>
          <a:prstGeom prst="rect">
            <a:avLst/>
          </a:prstGeom>
          <a:solidFill>
            <a:schemeClr val="bg2">
              <a:lumMod val="20000"/>
              <a:lumOff val="80000"/>
            </a:schemeClr>
          </a:solidFill>
        </p:spPr>
        <p:txBody>
          <a:bodyPr wrap="square" lIns="179285" tIns="143428" rIns="179285" bIns="143428" rtlCol="0">
            <a:spAutoFit/>
          </a:bodyPr>
          <a:lstStyle/>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Multi-tenant software application</a:t>
            </a:r>
          </a:p>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Rebuild on Azure for cost-effective scale</a:t>
            </a:r>
          </a:p>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Blend SQL Database tiers, 1,000s of DBs</a:t>
            </a:r>
          </a:p>
        </p:txBody>
      </p:sp>
      <p:sp>
        <p:nvSpPr>
          <p:cNvPr id="13" name="TextBox 12"/>
          <p:cNvSpPr txBox="1">
            <a:spLocks/>
          </p:cNvSpPr>
          <p:nvPr/>
        </p:nvSpPr>
        <p:spPr>
          <a:xfrm>
            <a:off x="4122144" y="2336727"/>
            <a:ext cx="3772731" cy="1203884"/>
          </a:xfrm>
          <a:prstGeom prst="rect">
            <a:avLst/>
          </a:prstGeom>
          <a:solidFill>
            <a:schemeClr val="bg2">
              <a:lumMod val="20000"/>
              <a:lumOff val="80000"/>
            </a:schemeClr>
          </a:solidFill>
        </p:spPr>
        <p:txBody>
          <a:bodyPr wrap="square" lIns="179285" tIns="143428" rIns="179285" bIns="143428" rtlCol="0">
            <a:spAutoFit/>
          </a:bodyPr>
          <a:lstStyle/>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Multi or single tenant application</a:t>
            </a:r>
          </a:p>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Designed for elasticity &amp; Big Data</a:t>
            </a:r>
          </a:p>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Blend Azure services, SQL DB Premium </a:t>
            </a:r>
          </a:p>
        </p:txBody>
      </p:sp>
      <p:sp>
        <p:nvSpPr>
          <p:cNvPr id="14" name="TextBox 13"/>
          <p:cNvSpPr txBox="1">
            <a:spLocks/>
          </p:cNvSpPr>
          <p:nvPr/>
        </p:nvSpPr>
        <p:spPr>
          <a:xfrm>
            <a:off x="8042705" y="2336727"/>
            <a:ext cx="3909016" cy="1203884"/>
          </a:xfrm>
          <a:prstGeom prst="rect">
            <a:avLst/>
          </a:prstGeom>
          <a:solidFill>
            <a:schemeClr val="bg2">
              <a:lumMod val="20000"/>
              <a:lumOff val="80000"/>
            </a:schemeClr>
          </a:solidFill>
        </p:spPr>
        <p:txBody>
          <a:bodyPr wrap="square" lIns="179285" tIns="143428" rIns="179285" bIns="143428" rtlCol="0">
            <a:spAutoFit/>
          </a:bodyPr>
          <a:lstStyle/>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Existing Web LOB or packaged application</a:t>
            </a:r>
          </a:p>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Remove CAPEX, reduce OPEX</a:t>
            </a:r>
          </a:p>
          <a:p>
            <a:pPr defTabSz="914225">
              <a:lnSpc>
                <a:spcPts val="2400"/>
              </a:lnSpc>
            </a:pPr>
            <a:r>
              <a:rPr lang="en-US" sz="1500" i="1" dirty="0">
                <a:gradFill>
                  <a:gsLst>
                    <a:gs pos="2917">
                      <a:srgbClr val="000000"/>
                    </a:gs>
                    <a:gs pos="30000">
                      <a:srgbClr val="000000"/>
                    </a:gs>
                  </a:gsLst>
                  <a:lin ang="5400000" scaled="0"/>
                </a:gradFill>
                <a:latin typeface="Segoe UI" panose="020B0502040204020203" pitchFamily="34" charset="0"/>
              </a:rPr>
              <a:t>Websites &amp; SQL Database Premium</a:t>
            </a:r>
          </a:p>
        </p:txBody>
      </p:sp>
      <p:sp>
        <p:nvSpPr>
          <p:cNvPr id="15" name="Freeform 14"/>
          <p:cNvSpPr>
            <a:spLocks/>
          </p:cNvSpPr>
          <p:nvPr/>
        </p:nvSpPr>
        <p:spPr bwMode="auto">
          <a:xfrm>
            <a:off x="7525409" y="4964022"/>
            <a:ext cx="4641653" cy="136143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16" name="Freeform 29"/>
          <p:cNvSpPr>
            <a:spLocks/>
          </p:cNvSpPr>
          <p:nvPr/>
        </p:nvSpPr>
        <p:spPr bwMode="auto">
          <a:xfrm>
            <a:off x="5491570" y="5607064"/>
            <a:ext cx="5351865" cy="72115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nvGrpSpPr>
          <p:cNvPr id="17" name="Group 16"/>
          <p:cNvGrpSpPr/>
          <p:nvPr/>
        </p:nvGrpSpPr>
        <p:grpSpPr>
          <a:xfrm>
            <a:off x="7653703" y="5376205"/>
            <a:ext cx="171337" cy="332090"/>
            <a:chOff x="8003343" y="6072433"/>
            <a:chExt cx="145517" cy="282045"/>
          </a:xfrm>
        </p:grpSpPr>
        <p:sp>
          <p:nvSpPr>
            <p:cNvPr id="1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1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2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sp>
        <p:nvSpPr>
          <p:cNvPr id="21" name="Freeform 29"/>
          <p:cNvSpPr>
            <a:spLocks/>
          </p:cNvSpPr>
          <p:nvPr/>
        </p:nvSpPr>
        <p:spPr bwMode="auto">
          <a:xfrm>
            <a:off x="7629061" y="5720516"/>
            <a:ext cx="3560481" cy="59913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nvGrpSpPr>
          <p:cNvPr id="22" name="Group 21"/>
          <p:cNvGrpSpPr/>
          <p:nvPr/>
        </p:nvGrpSpPr>
        <p:grpSpPr>
          <a:xfrm>
            <a:off x="11023734" y="5111402"/>
            <a:ext cx="206184" cy="399633"/>
            <a:chOff x="8003343" y="6072433"/>
            <a:chExt cx="145517" cy="282045"/>
          </a:xfrm>
        </p:grpSpPr>
        <p:sp>
          <p:nvSpPr>
            <p:cNvPr id="2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2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2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grpSp>
        <p:nvGrpSpPr>
          <p:cNvPr id="26" name="Group 25"/>
          <p:cNvGrpSpPr/>
          <p:nvPr/>
        </p:nvGrpSpPr>
        <p:grpSpPr>
          <a:xfrm>
            <a:off x="7921528" y="5367873"/>
            <a:ext cx="171337" cy="332090"/>
            <a:chOff x="8003343" y="6072433"/>
            <a:chExt cx="145517" cy="282045"/>
          </a:xfrm>
        </p:grpSpPr>
        <p:sp>
          <p:nvSpPr>
            <p:cNvPr id="2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2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2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grpSp>
        <p:nvGrpSpPr>
          <p:cNvPr id="30" name="Group 29"/>
          <p:cNvGrpSpPr/>
          <p:nvPr/>
        </p:nvGrpSpPr>
        <p:grpSpPr>
          <a:xfrm>
            <a:off x="6116113" y="5693068"/>
            <a:ext cx="171337" cy="332090"/>
            <a:chOff x="8003343" y="6072433"/>
            <a:chExt cx="145517" cy="282045"/>
          </a:xfrm>
        </p:grpSpPr>
        <p:sp>
          <p:nvSpPr>
            <p:cNvPr id="3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3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3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grpSp>
        <p:nvGrpSpPr>
          <p:cNvPr id="34" name="Group 33"/>
          <p:cNvGrpSpPr/>
          <p:nvPr/>
        </p:nvGrpSpPr>
        <p:grpSpPr>
          <a:xfrm>
            <a:off x="11689335" y="5422713"/>
            <a:ext cx="206184" cy="399633"/>
            <a:chOff x="8003343" y="6072433"/>
            <a:chExt cx="145517" cy="282045"/>
          </a:xfrm>
        </p:grpSpPr>
        <p:sp>
          <p:nvSpPr>
            <p:cNvPr id="3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3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sp>
          <p:nvSpPr>
            <p:cNvPr id="3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7880" tIns="43940" rIns="87880" bIns="43940" numCol="1" anchor="t" anchorCtr="0" compatLnSpc="1">
              <a:prstTxWarp prst="textNoShape">
                <a:avLst/>
              </a:prstTxWarp>
            </a:bodyPr>
            <a:lstStyle/>
            <a:p>
              <a:pPr defTabSz="895944">
                <a:defRPr/>
              </a:pPr>
              <a:endParaRPr lang="en-US" sz="1765" kern="0" dirty="0">
                <a:solidFill>
                  <a:srgbClr val="000000"/>
                </a:solidFill>
                <a:latin typeface="Segoe UI" panose="020B0502040204020203" pitchFamily="34" charset="0"/>
              </a:endParaRPr>
            </a:p>
          </p:txBody>
        </p:sp>
      </p:grpSp>
      <p:grpSp>
        <p:nvGrpSpPr>
          <p:cNvPr id="38" name="Group 37"/>
          <p:cNvGrpSpPr/>
          <p:nvPr/>
        </p:nvGrpSpPr>
        <p:grpSpPr>
          <a:xfrm>
            <a:off x="8641647" y="5655090"/>
            <a:ext cx="86471" cy="148731"/>
            <a:chOff x="10436729" y="3445970"/>
            <a:chExt cx="257439" cy="442795"/>
          </a:xfrm>
        </p:grpSpPr>
        <p:sp>
          <p:nvSpPr>
            <p:cNvPr id="39" name="Freeform 38"/>
            <p:cNvSpPr>
              <a:spLocks/>
            </p:cNvSpPr>
            <p:nvPr/>
          </p:nvSpPr>
          <p:spPr bwMode="auto">
            <a:xfrm>
              <a:off x="10436729" y="3445970"/>
              <a:ext cx="257439" cy="44279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176" dirty="0">
                <a:solidFill>
                  <a:srgbClr val="505050"/>
                </a:solidFill>
                <a:latin typeface="Segoe UI" panose="020B0502040204020203" pitchFamily="34" charset="0"/>
              </a:endParaRPr>
            </a:p>
          </p:txBody>
        </p:sp>
        <p:sp>
          <p:nvSpPr>
            <p:cNvPr id="40" name="Freeform 39"/>
            <p:cNvSpPr>
              <a:spLocks/>
            </p:cNvSpPr>
            <p:nvPr/>
          </p:nvSpPr>
          <p:spPr bwMode="auto">
            <a:xfrm>
              <a:off x="10461443" y="3473773"/>
              <a:ext cx="208010" cy="344969"/>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176" dirty="0">
                <a:solidFill>
                  <a:srgbClr val="505050"/>
                </a:solidFill>
                <a:latin typeface="Segoe UI" panose="020B0502040204020203" pitchFamily="34" charset="0"/>
              </a:endParaRPr>
            </a:p>
          </p:txBody>
        </p:sp>
      </p:grpSp>
      <p:grpSp>
        <p:nvGrpSpPr>
          <p:cNvPr id="41" name="Group 40"/>
          <p:cNvGrpSpPr/>
          <p:nvPr/>
        </p:nvGrpSpPr>
        <p:grpSpPr>
          <a:xfrm>
            <a:off x="10141985" y="5337447"/>
            <a:ext cx="487881" cy="839154"/>
            <a:chOff x="10338712" y="5089668"/>
            <a:chExt cx="515205" cy="886151"/>
          </a:xfrm>
        </p:grpSpPr>
        <p:grpSp>
          <p:nvGrpSpPr>
            <p:cNvPr id="42" name="Group 41"/>
            <p:cNvGrpSpPr/>
            <p:nvPr/>
          </p:nvGrpSpPr>
          <p:grpSpPr>
            <a:xfrm>
              <a:off x="10338712" y="5089668"/>
              <a:ext cx="515205" cy="886151"/>
              <a:chOff x="6416654" y="4806210"/>
              <a:chExt cx="515205" cy="886151"/>
            </a:xfrm>
          </p:grpSpPr>
          <p:sp>
            <p:nvSpPr>
              <p:cNvPr id="44"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505050"/>
                  </a:solidFill>
                  <a:latin typeface="Segoe UI" panose="020B0502040204020203" pitchFamily="34" charset="0"/>
                </a:endParaRPr>
              </a:p>
            </p:txBody>
          </p:sp>
          <p:sp>
            <p:nvSpPr>
              <p:cNvPr id="45"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505050"/>
                  </a:solidFill>
                  <a:latin typeface="Segoe UI" panose="020B0502040204020203" pitchFamily="34" charset="0"/>
                </a:endParaRPr>
              </a:p>
            </p:txBody>
          </p:sp>
        </p:grpSp>
        <p:pic>
          <p:nvPicPr>
            <p:cNvPr id="43" name="Picture 42"/>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46" name="Group 45"/>
          <p:cNvGrpSpPr/>
          <p:nvPr/>
        </p:nvGrpSpPr>
        <p:grpSpPr>
          <a:xfrm>
            <a:off x="9187897" y="5622807"/>
            <a:ext cx="1169971" cy="718291"/>
            <a:chOff x="9569763" y="4967623"/>
            <a:chExt cx="1374321" cy="843750"/>
          </a:xfrm>
        </p:grpSpPr>
        <p:grpSp>
          <p:nvGrpSpPr>
            <p:cNvPr id="47" name="Group 46"/>
            <p:cNvGrpSpPr/>
            <p:nvPr/>
          </p:nvGrpSpPr>
          <p:grpSpPr>
            <a:xfrm>
              <a:off x="9569763" y="5074261"/>
              <a:ext cx="1374321" cy="737112"/>
              <a:chOff x="5728342" y="5129758"/>
              <a:chExt cx="1048955" cy="562603"/>
            </a:xfrm>
          </p:grpSpPr>
          <p:sp>
            <p:nvSpPr>
              <p:cNvPr id="49"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505050"/>
                  </a:solidFill>
                  <a:latin typeface="Segoe UI" panose="020B0502040204020203" pitchFamily="34" charset="0"/>
                </a:endParaRPr>
              </a:p>
            </p:txBody>
          </p:sp>
          <p:sp>
            <p:nvSpPr>
              <p:cNvPr id="50"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505050"/>
                  </a:solidFill>
                  <a:latin typeface="Segoe UI" panose="020B0502040204020203" pitchFamily="34" charset="0"/>
                </a:endParaRPr>
              </a:p>
            </p:txBody>
          </p:sp>
        </p:grpSp>
        <p:pic>
          <p:nvPicPr>
            <p:cNvPr id="48" name="Picture 4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grpSp>
        <p:nvGrpSpPr>
          <p:cNvPr id="51" name="Group 50"/>
          <p:cNvGrpSpPr/>
          <p:nvPr/>
        </p:nvGrpSpPr>
        <p:grpSpPr>
          <a:xfrm>
            <a:off x="11187117" y="5408769"/>
            <a:ext cx="473226" cy="813947"/>
            <a:chOff x="10573591" y="4721486"/>
            <a:chExt cx="515205" cy="886151"/>
          </a:xfrm>
        </p:grpSpPr>
        <p:grpSp>
          <p:nvGrpSpPr>
            <p:cNvPr id="52" name="Group 51"/>
            <p:cNvGrpSpPr/>
            <p:nvPr/>
          </p:nvGrpSpPr>
          <p:grpSpPr>
            <a:xfrm>
              <a:off x="10573591" y="4721486"/>
              <a:ext cx="515205" cy="886151"/>
              <a:chOff x="6416654" y="4806210"/>
              <a:chExt cx="515205" cy="886151"/>
            </a:xfrm>
          </p:grpSpPr>
          <p:sp>
            <p:nvSpPr>
              <p:cNvPr id="54"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505050"/>
                  </a:solidFill>
                  <a:latin typeface="Segoe UI" panose="020B0502040204020203" pitchFamily="34" charset="0"/>
                </a:endParaRPr>
              </a:p>
            </p:txBody>
          </p:sp>
          <p:sp>
            <p:nvSpPr>
              <p:cNvPr id="55"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505050"/>
                  </a:solidFill>
                  <a:latin typeface="Segoe UI" panose="020B0502040204020203" pitchFamily="34" charset="0"/>
                </a:endParaRPr>
              </a:p>
            </p:txBody>
          </p:sp>
        </p:grpSp>
        <p:pic>
          <p:nvPicPr>
            <p:cNvPr id="53" name="Picture 5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56" name="Group 55"/>
          <p:cNvGrpSpPr/>
          <p:nvPr/>
        </p:nvGrpSpPr>
        <p:grpSpPr>
          <a:xfrm>
            <a:off x="10456843" y="5727539"/>
            <a:ext cx="956574" cy="604411"/>
            <a:chOff x="10944081" y="5157606"/>
            <a:chExt cx="1010147" cy="638261"/>
          </a:xfrm>
        </p:grpSpPr>
        <p:grpSp>
          <p:nvGrpSpPr>
            <p:cNvPr id="57" name="Group 56"/>
            <p:cNvGrpSpPr/>
            <p:nvPr/>
          </p:nvGrpSpPr>
          <p:grpSpPr>
            <a:xfrm>
              <a:off x="10944081" y="5157606"/>
              <a:ext cx="1010147" cy="638261"/>
              <a:chOff x="9923939" y="904037"/>
              <a:chExt cx="724336" cy="457671"/>
            </a:xfrm>
          </p:grpSpPr>
          <p:sp>
            <p:nvSpPr>
              <p:cNvPr id="59"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0"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grpSp>
        <p:pic>
          <p:nvPicPr>
            <p:cNvPr id="58" name="Picture 57"/>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grpSp>
        <p:nvGrpSpPr>
          <p:cNvPr id="61" name="Group 37"/>
          <p:cNvGrpSpPr/>
          <p:nvPr/>
        </p:nvGrpSpPr>
        <p:grpSpPr>
          <a:xfrm>
            <a:off x="8636867" y="4618794"/>
            <a:ext cx="611551" cy="1750121"/>
            <a:chOff x="5893176" y="3792885"/>
            <a:chExt cx="585200" cy="1674708"/>
          </a:xfrm>
        </p:grpSpPr>
        <p:sp>
          <p:nvSpPr>
            <p:cNvPr id="62"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3"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4"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5"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6"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7"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8"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69"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0"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1"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2"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3"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4"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5"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6"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7"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8"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79"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0"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1"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2"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3"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4"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5"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6"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7"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8"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89"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90"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91"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92"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sp>
          <p:nvSpPr>
            <p:cNvPr id="93"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000000"/>
                </a:solidFill>
                <a:latin typeface="Segoe UI" panose="020B0502040204020203" pitchFamily="34" charset="0"/>
              </a:endParaRPr>
            </a:p>
          </p:txBody>
        </p:sp>
      </p:grpSp>
      <p:pic>
        <p:nvPicPr>
          <p:cNvPr id="94" name="Picture 2" descr="http://upload.wikimedia.org/wikipedia/commons/thumb/2/24/Samsung_Logo.svg/500px-Samsung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7926" y="4197121"/>
            <a:ext cx="1196359" cy="40437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85471" y="3959776"/>
            <a:ext cx="1216117" cy="454443"/>
          </a:xfrm>
          <a:prstGeom prst="rect">
            <a:avLst/>
          </a:prstGeom>
        </p:spPr>
      </p:pic>
      <p:pic>
        <p:nvPicPr>
          <p:cNvPr id="96" name="Picture 3"/>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4253255" y="4024424"/>
            <a:ext cx="1727010" cy="28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96"/>
          <p:cNvPicPr>
            <a:picLocks noChangeAspect="1"/>
          </p:cNvPicPr>
          <p:nvPr/>
        </p:nvPicPr>
        <p:blipFill rotWithShape="1">
          <a:blip r:embed="rId10" cstate="print">
            <a:extLst>
              <a:ext uri="{28A0092B-C50C-407E-A947-70E740481C1C}">
                <a14:useLocalDpi xmlns:a14="http://schemas.microsoft.com/office/drawing/2010/main" val="0"/>
              </a:ext>
            </a:extLst>
          </a:blip>
          <a:srcRect t="7476" b="19575"/>
          <a:stretch/>
        </p:blipFill>
        <p:spPr>
          <a:xfrm>
            <a:off x="4377125" y="4768812"/>
            <a:ext cx="1309033" cy="541669"/>
          </a:xfrm>
          <a:prstGeom prst="rect">
            <a:avLst/>
          </a:prstGeom>
        </p:spPr>
      </p:pic>
      <p:pic>
        <p:nvPicPr>
          <p:cNvPr id="98" name="Picture 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1362" y="4782527"/>
            <a:ext cx="1403444" cy="466320"/>
          </a:xfrm>
          <a:prstGeom prst="rect">
            <a:avLst/>
          </a:prstGeom>
        </p:spPr>
      </p:pic>
      <p:pic>
        <p:nvPicPr>
          <p:cNvPr id="99" name="Picture 98"/>
          <p:cNvPicPr>
            <a:picLocks noChangeAspect="1"/>
          </p:cNvPicPr>
          <p:nvPr/>
        </p:nvPicPr>
        <p:blipFill>
          <a:blip r:embed="rId12"/>
          <a:stretch>
            <a:fillRect/>
          </a:stretch>
        </p:blipFill>
        <p:spPr>
          <a:xfrm>
            <a:off x="432111" y="4223791"/>
            <a:ext cx="2026058" cy="553373"/>
          </a:xfrm>
          <a:prstGeom prst="rect">
            <a:avLst/>
          </a:prstGeom>
        </p:spPr>
      </p:pic>
      <p:pic>
        <p:nvPicPr>
          <p:cNvPr id="100" name="Picture 9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07192" y="4138414"/>
            <a:ext cx="1177169" cy="662932"/>
          </a:xfrm>
          <a:prstGeom prst="rect">
            <a:avLst/>
          </a:prstGeom>
        </p:spPr>
      </p:pic>
      <p:pic>
        <p:nvPicPr>
          <p:cNvPr id="101" name="Picture 100"/>
          <p:cNvPicPr>
            <a:picLocks noChangeAspect="1"/>
          </p:cNvPicPr>
          <p:nvPr/>
        </p:nvPicPr>
        <p:blipFill rotWithShape="1">
          <a:blip r:embed="rId14">
            <a:extLst>
              <a:ext uri="{28A0092B-C50C-407E-A947-70E740481C1C}">
                <a14:useLocalDpi xmlns:a14="http://schemas.microsoft.com/office/drawing/2010/main" val="0"/>
              </a:ext>
            </a:extLst>
          </a:blip>
          <a:srcRect t="26000" b="28999"/>
          <a:stretch/>
        </p:blipFill>
        <p:spPr>
          <a:xfrm>
            <a:off x="491819" y="5094243"/>
            <a:ext cx="1155396" cy="519928"/>
          </a:xfrm>
          <a:prstGeom prst="rect">
            <a:avLst/>
          </a:prstGeom>
        </p:spPr>
      </p:pic>
      <p:pic>
        <p:nvPicPr>
          <p:cNvPr id="102" name="Picture 10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55686" y="5636264"/>
            <a:ext cx="1774174" cy="448212"/>
          </a:xfrm>
          <a:prstGeom prst="rect">
            <a:avLst/>
          </a:prstGeom>
        </p:spPr>
      </p:pic>
      <p:pic>
        <p:nvPicPr>
          <p:cNvPr id="103" name="Picture 10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00098" y="4777164"/>
            <a:ext cx="1680797" cy="466888"/>
          </a:xfrm>
          <a:prstGeom prst="rect">
            <a:avLst/>
          </a:prstGeom>
        </p:spPr>
      </p:pic>
    </p:spTree>
    <p:extLst>
      <p:ext uri="{BB962C8B-B14F-4D97-AF65-F5344CB8AC3E}">
        <p14:creationId xmlns:p14="http://schemas.microsoft.com/office/powerpoint/2010/main" val="292267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0-#ppt_w/2"/>
                                          </p:val>
                                        </p:tav>
                                        <p:tav tm="100000">
                                          <p:val>
                                            <p:strVal val="#ppt_x"/>
                                          </p:val>
                                        </p:tav>
                                      </p:tavLst>
                                    </p:anim>
                                    <p:anim calcmode="lin" valueType="num">
                                      <p:cBhvr additive="base">
                                        <p:cTn id="13" dur="75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0-#ppt_w/2"/>
                                          </p:val>
                                        </p:tav>
                                        <p:tav tm="100000">
                                          <p:val>
                                            <p:strVal val="#ppt_x"/>
                                          </p:val>
                                        </p:tav>
                                      </p:tavLst>
                                    </p:anim>
                                    <p:anim calcmode="lin" valueType="num">
                                      <p:cBhvr additive="base">
                                        <p:cTn id="18" dur="75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8" decel="10000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750" fill="hold"/>
                                        <p:tgtEl>
                                          <p:spTgt spid="3"/>
                                        </p:tgtEl>
                                        <p:attrNameLst>
                                          <p:attrName>ppt_x</p:attrName>
                                        </p:attrNameLst>
                                      </p:cBhvr>
                                      <p:tavLst>
                                        <p:tav tm="0">
                                          <p:val>
                                            <p:strVal val="0-#ppt_w/2"/>
                                          </p:val>
                                        </p:tav>
                                        <p:tav tm="100000">
                                          <p:val>
                                            <p:strVal val="#ppt_x"/>
                                          </p:val>
                                        </p:tav>
                                      </p:tavLst>
                                    </p:anim>
                                    <p:anim calcmode="lin" valueType="num">
                                      <p:cBhvr additive="base">
                                        <p:cTn id="23" dur="75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2" presetClass="entr" presetSubtype="8" decel="10000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750" fill="hold"/>
                                        <p:tgtEl>
                                          <p:spTgt spid="4"/>
                                        </p:tgtEl>
                                        <p:attrNameLst>
                                          <p:attrName>ppt_x</p:attrName>
                                        </p:attrNameLst>
                                      </p:cBhvr>
                                      <p:tavLst>
                                        <p:tav tm="0">
                                          <p:val>
                                            <p:strVal val="0-#ppt_w/2"/>
                                          </p:val>
                                        </p:tav>
                                        <p:tav tm="100000">
                                          <p:val>
                                            <p:strVal val="#ppt_x"/>
                                          </p:val>
                                        </p:tav>
                                      </p:tavLst>
                                    </p:anim>
                                    <p:anim calcmode="lin" valueType="num">
                                      <p:cBhvr additive="base">
                                        <p:cTn id="28" dur="75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3750"/>
                            </p:stCondLst>
                            <p:childTnLst>
                              <p:par>
                                <p:cTn id="30" presetID="2" presetClass="entr" presetSubtype="8" decel="10000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750" fill="hold"/>
                                        <p:tgtEl>
                                          <p:spTgt spid="5"/>
                                        </p:tgtEl>
                                        <p:attrNameLst>
                                          <p:attrName>ppt_x</p:attrName>
                                        </p:attrNameLst>
                                      </p:cBhvr>
                                      <p:tavLst>
                                        <p:tav tm="0">
                                          <p:val>
                                            <p:strVal val="0-#ppt_w/2"/>
                                          </p:val>
                                        </p:tav>
                                        <p:tav tm="100000">
                                          <p:val>
                                            <p:strVal val="#ppt_x"/>
                                          </p:val>
                                        </p:tav>
                                      </p:tavLst>
                                    </p:anim>
                                    <p:anim calcmode="lin" valueType="num">
                                      <p:cBhvr additive="base">
                                        <p:cTn id="33"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4234" y="3077"/>
          <a:ext cx="1587" cy="1587"/>
        </p:xfrm>
        <a:graphic>
          <a:graphicData uri="http://schemas.openxmlformats.org/presentationml/2006/ole">
            <mc:AlternateContent xmlns:mc="http://schemas.openxmlformats.org/markup-compatibility/2006">
              <mc:Choice xmlns:v="urn:schemas-microsoft-com:vml" Requires="v">
                <p:oleObj spid="_x0000_s210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4" y="3077"/>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itle 1"/>
          <p:cNvSpPr>
            <a:spLocks noGrp="1"/>
          </p:cNvSpPr>
          <p:nvPr>
            <p:ph type="title" idx="4294967295"/>
          </p:nvPr>
        </p:nvSpPr>
        <p:spPr>
          <a:xfrm>
            <a:off x="551667" y="59227"/>
            <a:ext cx="11883926" cy="917444"/>
          </a:xfrm>
        </p:spPr>
        <p:txBody>
          <a:bodyPr/>
          <a:lstStyle/>
          <a:p>
            <a:r>
              <a:rPr lang="en-US" sz="4488" dirty="0">
                <a:solidFill>
                  <a:srgbClr val="0070C0"/>
                </a:solidFill>
                <a:latin typeface="Segoe UI Light" panose="020B0502040204020203" pitchFamily="34" charset="0"/>
              </a:rPr>
              <a:t>Azure SQL Database Service Tiers</a:t>
            </a:r>
          </a:p>
        </p:txBody>
      </p:sp>
      <p:grpSp>
        <p:nvGrpSpPr>
          <p:cNvPr id="21" name="Group 2"/>
          <p:cNvGrpSpPr/>
          <p:nvPr/>
        </p:nvGrpSpPr>
        <p:grpSpPr>
          <a:xfrm>
            <a:off x="-321" y="6642288"/>
            <a:ext cx="12435031" cy="360996"/>
            <a:chOff x="2577137" y="4571778"/>
            <a:chExt cx="9101124" cy="1390560"/>
          </a:xfrm>
        </p:grpSpPr>
        <p:sp>
          <p:nvSpPr>
            <p:cNvPr id="23" name="TextBox 4"/>
            <p:cNvSpPr txBox="1"/>
            <p:nvPr/>
          </p:nvSpPr>
          <p:spPr>
            <a:xfrm>
              <a:off x="2577137" y="4571778"/>
              <a:ext cx="3034890" cy="1390458"/>
            </a:xfrm>
            <a:prstGeom prst="rect">
              <a:avLst/>
            </a:prstGeom>
            <a:solidFill>
              <a:srgbClr val="0072C6"/>
            </a:solidFill>
          </p:spPr>
          <p:txBody>
            <a:bodyPr wrap="square" lIns="466235" tIns="139871" rIns="372988" rtlCol="0">
              <a:noAutofit/>
            </a:bodyPr>
            <a:lstStyle/>
            <a:p>
              <a:pPr defTabSz="932418">
                <a:lnSpc>
                  <a:spcPts val="3060"/>
                </a:lnSpc>
                <a:defRPr/>
              </a:pPr>
              <a:r>
                <a:rPr lang="en-US" sz="2856" kern="0" dirty="0">
                  <a:solidFill>
                    <a:srgbClr val="FFFFFF"/>
                  </a:solidFill>
                  <a:latin typeface="Segoe UI Light" panose="020B0502040204020203" pitchFamily="34" charset="0"/>
                </a:rPr>
                <a:t> </a:t>
              </a:r>
            </a:p>
          </p:txBody>
        </p:sp>
        <p:sp>
          <p:nvSpPr>
            <p:cNvPr id="24" name="TextBox 6"/>
            <p:cNvSpPr txBox="1"/>
            <p:nvPr/>
          </p:nvSpPr>
          <p:spPr>
            <a:xfrm>
              <a:off x="5612027" y="4572324"/>
              <a:ext cx="6066234" cy="1390014"/>
            </a:xfrm>
            <a:prstGeom prst="rect">
              <a:avLst/>
            </a:prstGeom>
            <a:solidFill>
              <a:srgbClr val="0072C6">
                <a:lumMod val="50000"/>
              </a:srgbClr>
            </a:solidFill>
          </p:spPr>
          <p:txBody>
            <a:bodyPr wrap="square" lIns="466235" tIns="139871" rIns="652730" rtlCol="0">
              <a:noAutofit/>
            </a:bodyPr>
            <a:lstStyle/>
            <a:p>
              <a:pPr defTabSz="931958">
                <a:lnSpc>
                  <a:spcPts val="3000"/>
                </a:lnSpc>
                <a:defRPr/>
              </a:pPr>
              <a:endParaRPr lang="en-US" sz="2856" kern="0" dirty="0">
                <a:solidFill>
                  <a:srgbClr val="FFFFFF"/>
                </a:solidFill>
                <a:latin typeface="Segoe UI Light" panose="020B0502040204020203" pitchFamily="34" charset="0"/>
              </a:endParaRPr>
            </a:p>
          </p:txBody>
        </p:sp>
      </p:grpSp>
      <p:graphicFrame>
        <p:nvGraphicFramePr>
          <p:cNvPr id="11" name="Table 10"/>
          <p:cNvGraphicFramePr>
            <a:graphicFrameLocks noGrp="1"/>
          </p:cNvGraphicFramePr>
          <p:nvPr>
            <p:extLst>
              <p:ext uri="{D42A27DB-BD31-4B8C-83A1-F6EECF244321}">
                <p14:modId xmlns:p14="http://schemas.microsoft.com/office/powerpoint/2010/main" val="1647313627"/>
              </p:ext>
            </p:extLst>
          </p:nvPr>
        </p:nvGraphicFramePr>
        <p:xfrm>
          <a:off x="160020" y="957609"/>
          <a:ext cx="11864341" cy="5552400"/>
        </p:xfrm>
        <a:graphic>
          <a:graphicData uri="http://schemas.openxmlformats.org/drawingml/2006/table">
            <a:tbl>
              <a:tblPr firstRow="1" bandRow="1">
                <a:tableStyleId>{2D5ABB26-0587-4C30-8999-92F81FD0307C}</a:tableStyleId>
              </a:tblPr>
              <a:tblGrid>
                <a:gridCol w="2857500">
                  <a:extLst>
                    <a:ext uri="{9D8B030D-6E8A-4147-A177-3AD203B41FA5}">
                      <a16:colId xmlns:a16="http://schemas.microsoft.com/office/drawing/2014/main" val="20000"/>
                    </a:ext>
                  </a:extLst>
                </a:gridCol>
                <a:gridCol w="2666468">
                  <a:extLst>
                    <a:ext uri="{9D8B030D-6E8A-4147-A177-3AD203B41FA5}">
                      <a16:colId xmlns:a16="http://schemas.microsoft.com/office/drawing/2014/main" val="20001"/>
                    </a:ext>
                  </a:extLst>
                </a:gridCol>
                <a:gridCol w="3167216">
                  <a:extLst>
                    <a:ext uri="{9D8B030D-6E8A-4147-A177-3AD203B41FA5}">
                      <a16:colId xmlns:a16="http://schemas.microsoft.com/office/drawing/2014/main" val="20002"/>
                    </a:ext>
                  </a:extLst>
                </a:gridCol>
                <a:gridCol w="3173157">
                  <a:extLst>
                    <a:ext uri="{9D8B030D-6E8A-4147-A177-3AD203B41FA5}">
                      <a16:colId xmlns:a16="http://schemas.microsoft.com/office/drawing/2014/main" val="20003"/>
                    </a:ext>
                  </a:extLst>
                </a:gridCol>
              </a:tblGrid>
              <a:tr h="388392">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endParaRPr lang="en-IN" sz="1500" kern="0" dirty="0">
                        <a:ln>
                          <a:solidFill>
                            <a:schemeClr val="bg1">
                              <a:alpha val="0"/>
                            </a:schemeClr>
                          </a:solidFill>
                        </a:ln>
                        <a:solidFill>
                          <a:schemeClr val="bg1"/>
                        </a:solidFill>
                        <a:latin typeface="Segoe UI" panose="020B0502040204020203" pitchFamily="34" charset="0"/>
                        <a:ea typeface="+mn-ea"/>
                        <a:cs typeface="+mn-cs"/>
                      </a:endParaRP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43437" rtl="0" eaLnBrk="1" fontAlgn="t" latinLnBrk="0" hangingPunct="1">
                        <a:lnSpc>
                          <a:spcPct val="100000"/>
                        </a:lnSpc>
                        <a:spcBef>
                          <a:spcPts val="0"/>
                        </a:spcBef>
                        <a:spcAft>
                          <a:spcPts val="600"/>
                        </a:spcAft>
                        <a:buClrTx/>
                        <a:buSzTx/>
                        <a:buFontTx/>
                        <a:buNone/>
                        <a:tabLst/>
                        <a:defRPr/>
                      </a:pPr>
                      <a:r>
                        <a:rPr lang="en-IN" sz="2000" b="0" kern="1200" dirty="0">
                          <a:ln>
                            <a:solidFill>
                              <a:schemeClr val="bg1">
                                <a:alpha val="0"/>
                              </a:schemeClr>
                            </a:solidFill>
                          </a:ln>
                          <a:solidFill>
                            <a:schemeClr val="bg1"/>
                          </a:solidFill>
                          <a:latin typeface="Segoe UI" panose="020B0502040204020203" pitchFamily="34" charset="0"/>
                          <a:ea typeface="+mn-ea"/>
                          <a:cs typeface="+mn-cs"/>
                        </a:rPr>
                        <a:t>Basic</a:t>
                      </a:r>
                    </a:p>
                  </a:txBody>
                  <a:tcPr marL="62732" marR="62732" marT="44808" marB="44808" anchor="ctr">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1243437" rtl="0" eaLnBrk="1" fontAlgn="t" latinLnBrk="0" hangingPunct="1">
                        <a:lnSpc>
                          <a:spcPct val="100000"/>
                        </a:lnSpc>
                        <a:spcBef>
                          <a:spcPts val="0"/>
                        </a:spcBef>
                        <a:spcAft>
                          <a:spcPts val="600"/>
                        </a:spcAft>
                        <a:buClrTx/>
                        <a:buSzTx/>
                        <a:buFontTx/>
                        <a:buNone/>
                        <a:tabLst/>
                        <a:defRPr/>
                      </a:pPr>
                      <a:r>
                        <a:rPr lang="en-US" sz="2000" b="0" kern="1200" baseline="0" dirty="0">
                          <a:ln>
                            <a:solidFill>
                              <a:schemeClr val="bg1">
                                <a:alpha val="0"/>
                              </a:schemeClr>
                            </a:solidFill>
                          </a:ln>
                          <a:solidFill>
                            <a:schemeClr val="bg1"/>
                          </a:solidFill>
                          <a:latin typeface="Segoe UI" panose="020B0502040204020203" pitchFamily="34" charset="0"/>
                          <a:ea typeface="+mn-ea"/>
                          <a:cs typeface="+mn-cs"/>
                        </a:rPr>
                        <a:t>Standard</a:t>
                      </a:r>
                    </a:p>
                  </a:txBody>
                  <a:tcPr marL="62732" marR="62732" marT="44808" marB="44808" anchor="ctr">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1243437" rtl="0" eaLnBrk="1" fontAlgn="t" latinLnBrk="0" hangingPunct="1">
                        <a:lnSpc>
                          <a:spcPct val="100000"/>
                        </a:lnSpc>
                        <a:spcBef>
                          <a:spcPts val="0"/>
                        </a:spcBef>
                        <a:spcAft>
                          <a:spcPts val="600"/>
                        </a:spcAft>
                        <a:buClrTx/>
                        <a:buSzTx/>
                        <a:buFontTx/>
                        <a:buNone/>
                        <a:tabLst/>
                        <a:defRPr/>
                      </a:pPr>
                      <a:r>
                        <a:rPr lang="en-IN" sz="2000" b="0" kern="1200" dirty="0">
                          <a:ln>
                            <a:solidFill>
                              <a:schemeClr val="bg1">
                                <a:alpha val="0"/>
                              </a:schemeClr>
                            </a:solidFill>
                          </a:ln>
                          <a:solidFill>
                            <a:schemeClr val="bg1"/>
                          </a:solidFill>
                          <a:latin typeface="Segoe UI" panose="020B0502040204020203" pitchFamily="34" charset="0"/>
                          <a:ea typeface="+mn-ea"/>
                          <a:cs typeface="+mn-cs"/>
                        </a:rPr>
                        <a:t>Premium</a:t>
                      </a:r>
                    </a:p>
                  </a:txBody>
                  <a:tcPr marL="62732" marR="62732" marT="44808" marB="44808" anchor="ctr">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83137">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dirty="0">
                          <a:ln>
                            <a:solidFill>
                              <a:schemeClr val="bg1">
                                <a:alpha val="0"/>
                              </a:schemeClr>
                            </a:solidFill>
                          </a:ln>
                          <a:solidFill>
                            <a:schemeClr val="bg1"/>
                          </a:solidFill>
                          <a:latin typeface="Segoe UI" panose="020B0502040204020203" pitchFamily="34" charset="0"/>
                          <a:ea typeface="+mn-ea"/>
                          <a:cs typeface="+mn-cs"/>
                        </a:rPr>
                        <a:t>Built</a:t>
                      </a:r>
                      <a:r>
                        <a:rPr lang="en-IN" sz="1800" b="0" kern="0" baseline="0" dirty="0">
                          <a:ln>
                            <a:solidFill>
                              <a:schemeClr val="bg1">
                                <a:alpha val="0"/>
                              </a:schemeClr>
                            </a:solidFill>
                          </a:ln>
                          <a:solidFill>
                            <a:schemeClr val="bg1"/>
                          </a:solidFill>
                          <a:latin typeface="Segoe UI" panose="020B0502040204020203" pitchFamily="34" charset="0"/>
                          <a:ea typeface="+mn-ea"/>
                          <a:cs typeface="+mn-cs"/>
                        </a:rPr>
                        <a:t> </a:t>
                      </a:r>
                      <a:r>
                        <a:rPr lang="en-IN" sz="1800" b="0" kern="0" dirty="0">
                          <a:ln>
                            <a:solidFill>
                              <a:schemeClr val="bg1">
                                <a:alpha val="0"/>
                              </a:schemeClr>
                            </a:solidFill>
                          </a:ln>
                          <a:solidFill>
                            <a:schemeClr val="bg1"/>
                          </a:solidFill>
                          <a:latin typeface="Segoe UI" panose="020B0502040204020203" pitchFamily="34" charset="0"/>
                          <a:ea typeface="+mn-ea"/>
                          <a:cs typeface="+mn-cs"/>
                        </a:rPr>
                        <a:t>for…</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l" defTabSz="1243437" rtl="0" eaLnBrk="1" fontAlgn="t" latinLnBrk="0" hangingPunct="1">
                        <a:lnSpc>
                          <a:spcPct val="100000"/>
                        </a:lnSpc>
                        <a:spcBef>
                          <a:spcPts val="0"/>
                        </a:spcBef>
                        <a:spcAft>
                          <a:spcPts val="600"/>
                        </a:spcAft>
                        <a:buClrTx/>
                        <a:buSzTx/>
                        <a:buFontTx/>
                        <a:buNone/>
                        <a:tabLst/>
                        <a:defRPr/>
                      </a:pPr>
                      <a:r>
                        <a:rPr lang="en-IN" sz="1600" kern="1200" dirty="0">
                          <a:ln>
                            <a:solidFill>
                              <a:schemeClr val="bg1">
                                <a:alpha val="0"/>
                              </a:schemeClr>
                            </a:solidFill>
                          </a:ln>
                          <a:solidFill>
                            <a:schemeClr val="tx1"/>
                          </a:solidFill>
                          <a:latin typeface="Segoe UI" panose="020B0502040204020203" pitchFamily="34" charset="0"/>
                          <a:ea typeface="+mn-ea"/>
                          <a:cs typeface="+mn-cs"/>
                        </a:rPr>
                        <a:t>Light transactional workloads</a:t>
                      </a: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43437" rtl="0" eaLnBrk="1" fontAlgn="t" latinLnBrk="0" hangingPunct="1">
                        <a:lnSpc>
                          <a:spcPct val="100000"/>
                        </a:lnSpc>
                        <a:spcBef>
                          <a:spcPts val="0"/>
                        </a:spcBef>
                        <a:spcAft>
                          <a:spcPts val="600"/>
                        </a:spcAft>
                        <a:buClrTx/>
                        <a:buSzTx/>
                        <a:buFontTx/>
                        <a:buNone/>
                        <a:tabLst/>
                        <a:defRPr/>
                      </a:pPr>
                      <a:r>
                        <a:rPr lang="en-US" sz="1600" b="0" kern="1200" baseline="0" dirty="0">
                          <a:ln>
                            <a:solidFill>
                              <a:schemeClr val="bg1">
                                <a:alpha val="0"/>
                              </a:schemeClr>
                            </a:solidFill>
                          </a:ln>
                          <a:solidFill>
                            <a:schemeClr val="tx1"/>
                          </a:solidFill>
                          <a:latin typeface="Segoe UI" panose="020B0502040204020203" pitchFamily="34" charset="0"/>
                          <a:ea typeface="+mn-ea"/>
                          <a:cs typeface="+mn-cs"/>
                        </a:rPr>
                        <a:t>Medium transactional workloads</a:t>
                      </a: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43437" rtl="0" eaLnBrk="1" fontAlgn="t" latinLnBrk="0" hangingPunct="1">
                        <a:lnSpc>
                          <a:spcPct val="100000"/>
                        </a:lnSpc>
                        <a:spcBef>
                          <a:spcPts val="0"/>
                        </a:spcBef>
                        <a:spcAft>
                          <a:spcPts val="600"/>
                        </a:spcAft>
                        <a:buClrTx/>
                        <a:buSzTx/>
                        <a:buFontTx/>
                        <a:buNone/>
                        <a:tabLst/>
                        <a:defRPr/>
                      </a:pPr>
                      <a:r>
                        <a:rPr lang="en-US" sz="1600" b="0" kern="1200" baseline="0" dirty="0">
                          <a:ln>
                            <a:solidFill>
                              <a:schemeClr val="bg1">
                                <a:alpha val="0"/>
                              </a:schemeClr>
                            </a:solidFill>
                          </a:ln>
                          <a:solidFill>
                            <a:schemeClr val="tx1"/>
                          </a:solidFill>
                          <a:latin typeface="Segoe UI" panose="020B0502040204020203" pitchFamily="34" charset="0"/>
                          <a:ea typeface="+mn-ea"/>
                          <a:cs typeface="+mn-cs"/>
                        </a:rPr>
                        <a:t>Heavy transactional workloads</a:t>
                      </a:r>
                      <a:endParaRPr lang="en-IN" sz="1600" b="0" kern="1200" dirty="0">
                        <a:ln>
                          <a:solidFill>
                            <a:schemeClr val="bg1">
                              <a:alpha val="0"/>
                            </a:schemeClr>
                          </a:solidFill>
                        </a:ln>
                        <a:solidFill>
                          <a:schemeClr val="tx1"/>
                        </a:solidFill>
                        <a:latin typeface="Segoe UI" panose="020B0502040204020203" pitchFamily="34" charset="0"/>
                        <a:ea typeface="+mn-ea"/>
                        <a:cs typeface="+mn-cs"/>
                      </a:endParaRP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noProof="0" dirty="0">
                          <a:ln>
                            <a:solidFill>
                              <a:schemeClr val="bg1">
                                <a:alpha val="0"/>
                              </a:schemeClr>
                            </a:solidFill>
                          </a:ln>
                          <a:solidFill>
                            <a:schemeClr val="bg1"/>
                          </a:solidFill>
                          <a:latin typeface="Segoe UI" panose="020B0502040204020203" pitchFamily="34" charset="0"/>
                          <a:ea typeface="+mn-ea"/>
                          <a:cs typeface="+mn-cs"/>
                        </a:rPr>
                        <a:t>Availability SLA</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99.99%*</a:t>
                      </a: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0">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noProof="0" dirty="0">
                          <a:ln>
                            <a:solidFill>
                              <a:schemeClr val="bg1">
                                <a:alpha val="0"/>
                              </a:schemeClr>
                            </a:solidFill>
                          </a:ln>
                          <a:solidFill>
                            <a:schemeClr val="bg1"/>
                          </a:solidFill>
                          <a:latin typeface="Segoe UI" panose="020B0502040204020203" pitchFamily="34" charset="0"/>
                          <a:ea typeface="+mn-ea"/>
                          <a:cs typeface="+mn-cs"/>
                        </a:rPr>
                        <a:t>Database Max Size</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2</a:t>
                      </a:r>
                      <a:r>
                        <a:rPr lang="en-IN" sz="1600" b="0" kern="1200" baseline="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 GB</a:t>
                      </a:r>
                      <a:endPar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endParaRP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200"/>
                        </a:spcBef>
                        <a:spcAft>
                          <a:spcPts val="0"/>
                        </a:spcAft>
                      </a:pPr>
                      <a:r>
                        <a:rPr lang="en-US" sz="1600" b="0" kern="120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250 GB</a:t>
                      </a: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500 GB</a:t>
                      </a: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noProof="0" dirty="0">
                          <a:ln>
                            <a:solidFill>
                              <a:schemeClr val="bg1">
                                <a:alpha val="0"/>
                              </a:schemeClr>
                            </a:solidFill>
                          </a:ln>
                          <a:solidFill>
                            <a:schemeClr val="bg1"/>
                          </a:solidFill>
                          <a:latin typeface="Segoe UI" panose="020B0502040204020203" pitchFamily="34" charset="0"/>
                          <a:ea typeface="+mn-ea"/>
                          <a:cs typeface="+mn-cs"/>
                        </a:rPr>
                        <a:t>Point-in-time Restore</a:t>
                      </a:r>
                      <a:endParaRPr lang="en-IN" sz="1400" b="0" kern="0" noProof="0" dirty="0">
                        <a:ln>
                          <a:solidFill>
                            <a:schemeClr val="bg1">
                              <a:alpha val="0"/>
                            </a:schemeClr>
                          </a:solidFill>
                        </a:ln>
                        <a:solidFill>
                          <a:schemeClr val="bg1"/>
                        </a:solidFill>
                        <a:latin typeface="Segoe UI" panose="020B0502040204020203" pitchFamily="34" charset="0"/>
                        <a:ea typeface="+mn-ea"/>
                        <a:cs typeface="+mn-cs"/>
                      </a:endParaRP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Any point within 7 days</a:t>
                      </a: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Any point within</a:t>
                      </a:r>
                      <a:r>
                        <a:rPr lang="en-IN" sz="1600" b="0" kern="1200" baseline="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 14 days</a:t>
                      </a:r>
                      <a:endPar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endParaRP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Any point within</a:t>
                      </a:r>
                      <a:r>
                        <a:rPr lang="en-IN" sz="1600" b="0" kern="1200" baseline="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 35 days</a:t>
                      </a:r>
                      <a:endPar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endParaRP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noProof="0" dirty="0">
                          <a:ln>
                            <a:solidFill>
                              <a:schemeClr val="bg1">
                                <a:alpha val="0"/>
                              </a:schemeClr>
                            </a:solidFill>
                          </a:ln>
                          <a:solidFill>
                            <a:schemeClr val="bg1"/>
                          </a:solidFill>
                          <a:latin typeface="Segoe UI" panose="020B0502040204020203" pitchFamily="34" charset="0"/>
                          <a:ea typeface="+mn-ea"/>
                          <a:cs typeface="+mn-cs"/>
                        </a:rPr>
                        <a:t>Business Continuity</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it-IT"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Geo-Restore</a:t>
                      </a:r>
                      <a:endPar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endParaRP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200"/>
                        </a:spcBef>
                        <a:spcAft>
                          <a:spcPts val="0"/>
                        </a:spcAft>
                      </a:pPr>
                      <a:r>
                        <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Standard Geo-Replication</a:t>
                      </a:r>
                      <a:endParaRPr lang="en-US" sz="1600" b="0" kern="120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endParaRP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Active Geo-Replication</a:t>
                      </a:r>
                      <a:endParaRPr lang="en-IN" sz="1600" b="0" kern="1200" noProof="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endParaRP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noProof="0" dirty="0">
                          <a:ln>
                            <a:solidFill>
                              <a:schemeClr val="bg1">
                                <a:alpha val="0"/>
                              </a:schemeClr>
                            </a:solidFill>
                          </a:ln>
                          <a:solidFill>
                            <a:schemeClr val="bg1"/>
                          </a:solidFill>
                          <a:latin typeface="Segoe UI" panose="020B0502040204020203" pitchFamily="34" charset="0"/>
                          <a:ea typeface="+mn-ea"/>
                          <a:cs typeface="+mn-cs"/>
                        </a:rPr>
                        <a:t>Security</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algn="ctr"/>
                      <a:r>
                        <a:rPr lang="en-US" sz="1600" b="0" kern="120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Auditing</a:t>
                      </a:r>
                      <a:r>
                        <a:rPr lang="en-US" sz="1600" b="0" kern="1200" baseline="0" dirty="0">
                          <a:ln>
                            <a:solidFill>
                              <a:schemeClr val="bg1">
                                <a:alpha val="0"/>
                              </a:schemeClr>
                            </a:solidFill>
                          </a:ln>
                          <a:solidFill>
                            <a:schemeClr val="tx1"/>
                          </a:solidFill>
                          <a:latin typeface="Segoe UI" panose="020B0502040204020203" pitchFamily="34" charset="0"/>
                          <a:ea typeface="Segoe UI" pitchFamily="34" charset="0"/>
                          <a:cs typeface="Segoe UI" pitchFamily="34" charset="0"/>
                        </a:rPr>
                        <a:t> </a:t>
                      </a:r>
                    </a:p>
                  </a:txBody>
                  <a:tcPr marL="91414" marR="91414" marT="45706" marB="45706" anchor="ctr">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38050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dirty="0">
                          <a:ln>
                            <a:solidFill>
                              <a:schemeClr val="bg1">
                                <a:alpha val="0"/>
                              </a:schemeClr>
                            </a:solidFill>
                          </a:ln>
                          <a:solidFill>
                            <a:schemeClr val="bg1"/>
                          </a:solidFill>
                          <a:latin typeface="Segoe UI" panose="020B0502040204020203" pitchFamily="34" charset="0"/>
                          <a:ea typeface="+mn-ea"/>
                          <a:cs typeface="+mn-cs"/>
                        </a:rPr>
                        <a:t>Database Throughput Units </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dirty="0">
                          <a:ln>
                            <a:solidFill>
                              <a:schemeClr val="bg1">
                                <a:alpha val="0"/>
                              </a:schemeClr>
                            </a:solidFill>
                          </a:ln>
                          <a:solidFill>
                            <a:schemeClr val="tx1"/>
                          </a:solidFill>
                          <a:latin typeface="Segoe UI" panose="020B0502040204020203" pitchFamily="34" charset="0"/>
                          <a:ea typeface="+mn-ea"/>
                          <a:cs typeface="+mn-cs"/>
                        </a:rPr>
                        <a:t>Basic: 5</a:t>
                      </a: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dirty="0">
                          <a:ln>
                            <a:solidFill>
                              <a:schemeClr val="bg1">
                                <a:alpha val="0"/>
                              </a:schemeClr>
                            </a:solidFill>
                          </a:ln>
                          <a:solidFill>
                            <a:schemeClr val="tx1"/>
                          </a:solidFill>
                          <a:latin typeface="Segoe UI" panose="020B0502040204020203" pitchFamily="34" charset="0"/>
                          <a:ea typeface="+mn-ea"/>
                          <a:cs typeface="+mn-cs"/>
                        </a:rPr>
                        <a:t>S0:</a:t>
                      </a:r>
                      <a:r>
                        <a:rPr lang="en-US" sz="1600" kern="1200" baseline="0" dirty="0">
                          <a:ln>
                            <a:solidFill>
                              <a:schemeClr val="bg1">
                                <a:alpha val="0"/>
                              </a:schemeClr>
                            </a:solidFill>
                          </a:ln>
                          <a:solidFill>
                            <a:schemeClr val="tx1"/>
                          </a:solidFill>
                          <a:latin typeface="Segoe UI" panose="020B0502040204020203" pitchFamily="34" charset="0"/>
                          <a:ea typeface="+mn-ea"/>
                          <a:cs typeface="+mn-cs"/>
                        </a:rPr>
                        <a:t> 10</a:t>
                      </a:r>
                      <a:endParaRPr lang="en-US" sz="1600" kern="1200" dirty="0">
                        <a:ln>
                          <a:solidFill>
                            <a:schemeClr val="bg1">
                              <a:alpha val="0"/>
                            </a:schemeClr>
                          </a:solidFill>
                        </a:ln>
                        <a:solidFill>
                          <a:schemeClr val="tx1"/>
                        </a:solidFill>
                        <a:latin typeface="Segoe UI" panose="020B0502040204020203" pitchFamily="34" charset="0"/>
                        <a:ea typeface="+mn-ea"/>
                        <a:cs typeface="+mn-cs"/>
                      </a:endParaRPr>
                    </a:p>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dirty="0">
                          <a:ln>
                            <a:solidFill>
                              <a:schemeClr val="bg1">
                                <a:alpha val="0"/>
                              </a:schemeClr>
                            </a:solidFill>
                          </a:ln>
                          <a:solidFill>
                            <a:schemeClr val="tx1"/>
                          </a:solidFill>
                          <a:latin typeface="Segoe UI" panose="020B0502040204020203" pitchFamily="34" charset="0"/>
                          <a:ea typeface="+mn-ea"/>
                          <a:cs typeface="+mn-cs"/>
                        </a:rPr>
                        <a:t>S1: 20</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dirty="0">
                          <a:ln>
                            <a:solidFill>
                              <a:schemeClr val="bg1">
                                <a:alpha val="0"/>
                              </a:schemeClr>
                            </a:solidFill>
                          </a:ln>
                          <a:solidFill>
                            <a:schemeClr val="tx1"/>
                          </a:solidFill>
                          <a:latin typeface="Segoe UI" panose="020B0502040204020203" pitchFamily="34" charset="0"/>
                          <a:ea typeface="+mn-ea"/>
                          <a:cs typeface="+mn-cs"/>
                        </a:rPr>
                        <a:t>S2: 50</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dirty="0">
                          <a:ln>
                            <a:solidFill>
                              <a:schemeClr val="bg1">
                                <a:alpha val="0"/>
                              </a:schemeClr>
                            </a:solidFill>
                          </a:ln>
                          <a:solidFill>
                            <a:schemeClr val="tx1"/>
                          </a:solidFill>
                          <a:latin typeface="Segoe UI" panose="020B0502040204020203" pitchFamily="34" charset="0"/>
                          <a:ea typeface="+mn-ea"/>
                          <a:cs typeface="+mn-cs"/>
                        </a:rPr>
                        <a:t>S3: 100</a:t>
                      </a: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baseline="0" dirty="0">
                          <a:ln>
                            <a:solidFill>
                              <a:schemeClr val="bg1">
                                <a:alpha val="0"/>
                              </a:schemeClr>
                            </a:solidFill>
                          </a:ln>
                          <a:solidFill>
                            <a:schemeClr val="tx1"/>
                          </a:solidFill>
                          <a:latin typeface="Segoe UI" panose="020B0502040204020203" pitchFamily="34" charset="0"/>
                          <a:ea typeface="+mn-ea"/>
                          <a:cs typeface="+mn-cs"/>
                        </a:rPr>
                        <a:t>P1: 100</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baseline="0" dirty="0">
                          <a:ln>
                            <a:solidFill>
                              <a:schemeClr val="bg1">
                                <a:alpha val="0"/>
                              </a:schemeClr>
                            </a:solidFill>
                          </a:ln>
                          <a:solidFill>
                            <a:schemeClr val="tx1"/>
                          </a:solidFill>
                          <a:latin typeface="Segoe UI" panose="020B0502040204020203" pitchFamily="34" charset="0"/>
                          <a:ea typeface="+mn-ea"/>
                          <a:cs typeface="+mn-cs"/>
                        </a:rPr>
                        <a:t>P2: 200</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kern="1200" baseline="0" dirty="0">
                          <a:ln>
                            <a:solidFill>
                              <a:schemeClr val="bg1">
                                <a:alpha val="0"/>
                              </a:schemeClr>
                            </a:solidFill>
                          </a:ln>
                          <a:solidFill>
                            <a:schemeClr val="tx1"/>
                          </a:solidFill>
                          <a:latin typeface="Segoe UI" panose="020B0502040204020203" pitchFamily="34" charset="0"/>
                          <a:ea typeface="+mn-ea"/>
                          <a:cs typeface="+mn-cs"/>
                        </a:rPr>
                        <a:t>P3: 800</a:t>
                      </a: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138050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800" b="0" kern="0" dirty="0">
                          <a:ln>
                            <a:solidFill>
                              <a:schemeClr val="bg1">
                                <a:alpha val="0"/>
                              </a:schemeClr>
                            </a:solidFill>
                          </a:ln>
                          <a:solidFill>
                            <a:schemeClr val="bg1"/>
                          </a:solidFill>
                          <a:latin typeface="Segoe UI" panose="020B0502040204020203" pitchFamily="34" charset="0"/>
                          <a:ea typeface="+mn-ea"/>
                          <a:cs typeface="+mn-cs"/>
                        </a:rPr>
                        <a:t>Available tiers ($/month)</a:t>
                      </a:r>
                    </a:p>
                  </a:txBody>
                  <a:tcPr marL="62732" marR="62732" marT="44808" marB="44808">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dirty="0">
                          <a:ln>
                            <a:solidFill>
                              <a:schemeClr val="bg1">
                                <a:alpha val="0"/>
                              </a:schemeClr>
                            </a:solidFill>
                          </a:ln>
                          <a:solidFill>
                            <a:schemeClr val="tx1"/>
                          </a:solidFill>
                          <a:latin typeface="Segoe UI" panose="020B0502040204020203" pitchFamily="34" charset="0"/>
                          <a:ea typeface="+mn-ea"/>
                          <a:cs typeface="+mn-cs"/>
                        </a:rPr>
                        <a:t>Basic: $4.99</a:t>
                      </a:r>
                    </a:p>
                  </a:txBody>
                  <a:tcPr marL="62732" marR="62732" marT="44808" marB="44808">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dirty="0">
                          <a:ln>
                            <a:solidFill>
                              <a:schemeClr val="bg1">
                                <a:alpha val="0"/>
                              </a:schemeClr>
                            </a:solidFill>
                          </a:ln>
                          <a:solidFill>
                            <a:schemeClr val="tx1"/>
                          </a:solidFill>
                          <a:latin typeface="Segoe UI" panose="020B0502040204020203" pitchFamily="34" charset="0"/>
                          <a:ea typeface="+mn-ea"/>
                          <a:cs typeface="+mn-cs"/>
                        </a:rPr>
                        <a:t>S0: $15</a:t>
                      </a:r>
                      <a:endParaRPr lang="en-US" sz="1600" b="0" i="1" kern="1200" dirty="0">
                        <a:ln>
                          <a:solidFill>
                            <a:schemeClr val="bg1">
                              <a:alpha val="0"/>
                            </a:schemeClr>
                          </a:solidFill>
                        </a:ln>
                        <a:solidFill>
                          <a:schemeClr val="tx1"/>
                        </a:solidFill>
                        <a:latin typeface="Segoe UI" panose="020B0502040204020203" pitchFamily="34" charset="0"/>
                        <a:ea typeface="+mn-ea"/>
                        <a:cs typeface="+mn-cs"/>
                      </a:endParaRPr>
                    </a:p>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dirty="0">
                          <a:ln>
                            <a:solidFill>
                              <a:schemeClr val="bg1">
                                <a:alpha val="0"/>
                              </a:schemeClr>
                            </a:solidFill>
                          </a:ln>
                          <a:solidFill>
                            <a:schemeClr val="tx1"/>
                          </a:solidFill>
                          <a:latin typeface="Segoe UI" panose="020B0502040204020203" pitchFamily="34" charset="0"/>
                          <a:ea typeface="+mn-ea"/>
                          <a:cs typeface="+mn-cs"/>
                        </a:rPr>
                        <a:t>S1: $30</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dirty="0">
                          <a:ln>
                            <a:solidFill>
                              <a:schemeClr val="bg1">
                                <a:alpha val="0"/>
                              </a:schemeClr>
                            </a:solidFill>
                          </a:ln>
                          <a:solidFill>
                            <a:schemeClr val="tx1"/>
                          </a:solidFill>
                          <a:latin typeface="Segoe UI" panose="020B0502040204020203" pitchFamily="34" charset="0"/>
                          <a:ea typeface="+mn-ea"/>
                          <a:cs typeface="+mn-cs"/>
                        </a:rPr>
                        <a:t>S2: $75</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dirty="0">
                          <a:ln>
                            <a:solidFill>
                              <a:schemeClr val="bg1">
                                <a:alpha val="0"/>
                              </a:schemeClr>
                            </a:solidFill>
                          </a:ln>
                          <a:solidFill>
                            <a:schemeClr val="tx1"/>
                          </a:solidFill>
                          <a:latin typeface="Segoe UI" panose="020B0502040204020203" pitchFamily="34" charset="0"/>
                          <a:ea typeface="+mn-ea"/>
                          <a:cs typeface="+mn-cs"/>
                        </a:rPr>
                        <a:t>S3:</a:t>
                      </a:r>
                      <a:r>
                        <a:rPr lang="en-US" sz="1600" b="0" kern="1200" baseline="0" dirty="0">
                          <a:ln>
                            <a:solidFill>
                              <a:schemeClr val="bg1">
                                <a:alpha val="0"/>
                              </a:schemeClr>
                            </a:solidFill>
                          </a:ln>
                          <a:solidFill>
                            <a:schemeClr val="tx1"/>
                          </a:solidFill>
                          <a:latin typeface="Segoe UI" panose="020B0502040204020203" pitchFamily="34" charset="0"/>
                          <a:ea typeface="+mn-ea"/>
                          <a:cs typeface="+mn-cs"/>
                        </a:rPr>
                        <a:t> $150 (in preview on V12)</a:t>
                      </a:r>
                      <a:endParaRPr lang="en-US" sz="1600" b="0" kern="1200" dirty="0">
                        <a:ln>
                          <a:solidFill>
                            <a:schemeClr val="bg1">
                              <a:alpha val="0"/>
                            </a:schemeClr>
                          </a:solidFill>
                        </a:ln>
                        <a:solidFill>
                          <a:schemeClr val="tx1"/>
                        </a:solidFill>
                        <a:latin typeface="Segoe UI" panose="020B0502040204020203" pitchFamily="34" charset="0"/>
                        <a:ea typeface="+mn-ea"/>
                        <a:cs typeface="+mn-cs"/>
                      </a:endParaRP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ct val="100000"/>
                        </a:lnSpc>
                        <a:spcBef>
                          <a:spcPts val="0"/>
                        </a:spcBef>
                        <a:spcAft>
                          <a:spcPts val="600"/>
                        </a:spcAft>
                        <a:buClrTx/>
                        <a:buSzTx/>
                        <a:buFontTx/>
                        <a:buNone/>
                        <a:tabLst>
                          <a:tab pos="512763" algn="l"/>
                        </a:tabLst>
                        <a:defRPr/>
                      </a:pPr>
                      <a:r>
                        <a:rPr lang="en-US" sz="1600" b="0" kern="1200" baseline="0" dirty="0">
                          <a:ln>
                            <a:solidFill>
                              <a:schemeClr val="bg1">
                                <a:alpha val="0"/>
                              </a:schemeClr>
                            </a:solidFill>
                          </a:ln>
                          <a:solidFill>
                            <a:schemeClr val="tx1"/>
                          </a:solidFill>
                          <a:latin typeface="Segoe UI" panose="020B0502040204020203" pitchFamily="34" charset="0"/>
                          <a:ea typeface="+mn-ea"/>
                          <a:cs typeface="+mn-cs"/>
                        </a:rPr>
                        <a:t>P1: $465</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baseline="0" dirty="0">
                          <a:ln>
                            <a:solidFill>
                              <a:schemeClr val="bg1">
                                <a:alpha val="0"/>
                              </a:schemeClr>
                            </a:solidFill>
                          </a:ln>
                          <a:solidFill>
                            <a:schemeClr val="tx1"/>
                          </a:solidFill>
                          <a:latin typeface="Segoe UI" panose="020B0502040204020203" pitchFamily="34" charset="0"/>
                          <a:ea typeface="+mn-ea"/>
                          <a:cs typeface="+mn-cs"/>
                        </a:rPr>
                        <a:t>P2: $930</a:t>
                      </a:r>
                    </a:p>
                    <a:p>
                      <a:pPr marL="0" marR="0" indent="0" algn="l" defTabSz="1243437" rtl="0" eaLnBrk="1" fontAlgn="t" latinLnBrk="0" hangingPunct="1">
                        <a:lnSpc>
                          <a:spcPct val="100000"/>
                        </a:lnSpc>
                        <a:spcBef>
                          <a:spcPts val="0"/>
                        </a:spcBef>
                        <a:spcAft>
                          <a:spcPts val="600"/>
                        </a:spcAft>
                        <a:buClrTx/>
                        <a:buSzTx/>
                        <a:buFontTx/>
                        <a:buNone/>
                        <a:tabLst/>
                        <a:defRPr/>
                      </a:pPr>
                      <a:r>
                        <a:rPr lang="en-US" sz="1600" b="0" kern="1200" baseline="0" dirty="0">
                          <a:ln>
                            <a:solidFill>
                              <a:schemeClr val="bg1">
                                <a:alpha val="0"/>
                              </a:schemeClr>
                            </a:solidFill>
                          </a:ln>
                          <a:solidFill>
                            <a:schemeClr val="tx1"/>
                          </a:solidFill>
                          <a:latin typeface="Segoe UI" panose="020B0502040204020203" pitchFamily="34" charset="0"/>
                          <a:ea typeface="+mn-ea"/>
                          <a:cs typeface="+mn-cs"/>
                        </a:rPr>
                        <a:t>P3: $3720</a:t>
                      </a:r>
                    </a:p>
                  </a:txBody>
                  <a:tcPr marL="62732" marR="62732" marT="44808" marB="44808">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1231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4146011" y="3475885"/>
            <a:ext cx="8289582" cy="3180200"/>
          </a:xfrm>
          <a:prstGeom prst="rect">
            <a:avLst/>
          </a:prstGeom>
          <a:solidFill>
            <a:schemeClr val="accent4">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30" name="Title 1"/>
          <p:cNvSpPr txBox="1">
            <a:spLocks/>
          </p:cNvSpPr>
          <p:nvPr/>
        </p:nvSpPr>
        <p:spPr>
          <a:xfrm>
            <a:off x="275481" y="4585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2"/>
                </a:solidFill>
                <a:effectLst/>
                <a:latin typeface="+mj-lt"/>
                <a:ea typeface="+mn-ea"/>
                <a:cs typeface="Segoe UI" pitchFamily="34" charset="0"/>
              </a:defRPr>
            </a:lvl1pPr>
          </a:lstStyle>
          <a:p>
            <a:r>
              <a:rPr sz="4488" dirty="0">
                <a:solidFill>
                  <a:srgbClr val="0072C6"/>
                </a:solidFill>
                <a:latin typeface="Segoe UI Light" panose="020B0502040204020203" pitchFamily="34" charset="0"/>
              </a:rPr>
              <a:t>Predictable performance levels</a:t>
            </a:r>
            <a:endParaRPr sz="4488" dirty="0">
              <a:solidFill>
                <a:srgbClr val="0070C0"/>
              </a:solidFill>
              <a:latin typeface="Segoe UI Light" panose="020B0502040204020203" pitchFamily="34" charset="0"/>
            </a:endParaRPr>
          </a:p>
        </p:txBody>
      </p:sp>
      <p:sp>
        <p:nvSpPr>
          <p:cNvPr id="23" name="Rectangle 22"/>
          <p:cNvSpPr/>
          <p:nvPr/>
        </p:nvSpPr>
        <p:spPr>
          <a:xfrm>
            <a:off x="4146011" y="1314076"/>
            <a:ext cx="8289582" cy="10494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defTabSz="932597">
              <a:lnSpc>
                <a:spcPts val="2448"/>
              </a:lnSpc>
            </a:pPr>
            <a:r>
              <a:rPr lang="en-US" sz="2040" dirty="0">
                <a:solidFill>
                  <a:srgbClr val="FFFFFF"/>
                </a:solidFill>
                <a:latin typeface="Segoe UI" panose="020B0502040204020203" pitchFamily="34" charset="0"/>
              </a:rPr>
              <a:t>Across the service tiers, each performance level is assigned a defined level of throughput for a streamlined experience</a:t>
            </a:r>
          </a:p>
        </p:txBody>
      </p:sp>
      <p:sp>
        <p:nvSpPr>
          <p:cNvPr id="24" name="Rectangle 23"/>
          <p:cNvSpPr/>
          <p:nvPr/>
        </p:nvSpPr>
        <p:spPr>
          <a:xfrm>
            <a:off x="4146011" y="2422043"/>
            <a:ext cx="8289582" cy="10538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66302" tIns="139891" rIns="186521" bIns="139891" rtlCol="0" anchor="ctr">
            <a:noAutofit/>
          </a:bodyPr>
          <a:lstStyle/>
          <a:p>
            <a:pPr marL="582873" defTabSz="932597">
              <a:lnSpc>
                <a:spcPts val="2448"/>
              </a:lnSpc>
            </a:pPr>
            <a:r>
              <a:rPr lang="en-US" sz="2040" dirty="0">
                <a:solidFill>
                  <a:srgbClr val="FFFFFF"/>
                </a:solidFill>
                <a:latin typeface="Segoe UI" panose="020B0502040204020203" pitchFamily="34" charset="0"/>
              </a:rPr>
              <a:t>Introducing the Database Throughput Unit (DTU) which represents database power and replaces hardware specs</a:t>
            </a:r>
          </a:p>
        </p:txBody>
      </p:sp>
      <p:grpSp>
        <p:nvGrpSpPr>
          <p:cNvPr id="27" name="Group 38"/>
          <p:cNvGrpSpPr>
            <a:grpSpLocks/>
          </p:cNvGrpSpPr>
          <p:nvPr/>
        </p:nvGrpSpPr>
        <p:grpSpPr bwMode="auto">
          <a:xfrm>
            <a:off x="4378256" y="1536191"/>
            <a:ext cx="605194" cy="605194"/>
            <a:chOff x="-3781305" y="3065460"/>
            <a:chExt cx="1777999" cy="1777999"/>
          </a:xfrm>
          <a:solidFill>
            <a:schemeClr val="bg1"/>
          </a:solidFill>
        </p:grpSpPr>
        <p:sp>
          <p:nvSpPr>
            <p:cNvPr id="33"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51248">
                <a:defRPr/>
              </a:pPr>
              <a:endParaRPr lang="en-US" sz="1873" dirty="0">
                <a:solidFill>
                  <a:srgbClr val="000000"/>
                </a:solidFill>
                <a:latin typeface="Segoe UI" panose="020B0502040204020203" pitchFamily="34" charset="0"/>
              </a:endParaRPr>
            </a:p>
          </p:txBody>
        </p:sp>
        <p:sp>
          <p:nvSpPr>
            <p:cNvPr id="37"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51248">
                <a:defRPr/>
              </a:pPr>
              <a:endParaRPr lang="en-US" sz="1873" dirty="0">
                <a:solidFill>
                  <a:srgbClr val="000000"/>
                </a:solidFill>
                <a:latin typeface="Segoe UI" panose="020B0502040204020203" pitchFamily="34" charset="0"/>
              </a:endParaRPr>
            </a:p>
          </p:txBody>
        </p:sp>
      </p:grpSp>
      <p:grpSp>
        <p:nvGrpSpPr>
          <p:cNvPr id="38" name="Group 38"/>
          <p:cNvGrpSpPr>
            <a:grpSpLocks/>
          </p:cNvGrpSpPr>
          <p:nvPr/>
        </p:nvGrpSpPr>
        <p:grpSpPr bwMode="auto">
          <a:xfrm>
            <a:off x="4378256" y="2646368"/>
            <a:ext cx="605194" cy="605194"/>
            <a:chOff x="-3781305" y="3065460"/>
            <a:chExt cx="1777999" cy="1777999"/>
          </a:xfrm>
          <a:solidFill>
            <a:schemeClr val="bg1"/>
          </a:solidFill>
        </p:grpSpPr>
        <p:sp>
          <p:nvSpPr>
            <p:cNvPr id="3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51248">
                <a:defRPr/>
              </a:pPr>
              <a:endParaRPr lang="en-US" sz="1873" dirty="0">
                <a:solidFill>
                  <a:srgbClr val="000000"/>
                </a:solidFill>
                <a:latin typeface="Segoe UI" panose="020B0502040204020203" pitchFamily="34" charset="0"/>
              </a:endParaRPr>
            </a:p>
          </p:txBody>
        </p:sp>
        <p:sp>
          <p:nvSpPr>
            <p:cNvPr id="4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51248">
                <a:defRPr/>
              </a:pPr>
              <a:endParaRPr lang="en-US" sz="1873" dirty="0">
                <a:solidFill>
                  <a:srgbClr val="000000"/>
                </a:solidFill>
                <a:latin typeface="Segoe UI" panose="020B0502040204020203" pitchFamily="34" charset="0"/>
              </a:endParaRPr>
            </a:p>
          </p:txBody>
        </p:sp>
      </p:grpSp>
      <p:grpSp>
        <p:nvGrpSpPr>
          <p:cNvPr id="41" name="Group 38"/>
          <p:cNvGrpSpPr>
            <a:grpSpLocks/>
          </p:cNvGrpSpPr>
          <p:nvPr/>
        </p:nvGrpSpPr>
        <p:grpSpPr bwMode="auto">
          <a:xfrm>
            <a:off x="2500663" y="3936974"/>
            <a:ext cx="605194" cy="605194"/>
            <a:chOff x="-3781305" y="3065460"/>
            <a:chExt cx="1777999" cy="1777999"/>
          </a:xfrm>
          <a:solidFill>
            <a:schemeClr val="bg1"/>
          </a:solidFill>
        </p:grpSpPr>
        <p:sp>
          <p:nvSpPr>
            <p:cNvPr id="4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51248">
                <a:defRPr/>
              </a:pPr>
              <a:endParaRPr lang="en-US" sz="1873" dirty="0">
                <a:solidFill>
                  <a:srgbClr val="000000"/>
                </a:solidFill>
                <a:latin typeface="Segoe UI" panose="020B0502040204020203" pitchFamily="34" charset="0"/>
              </a:endParaRPr>
            </a:p>
          </p:txBody>
        </p:sp>
        <p:sp>
          <p:nvSpPr>
            <p:cNvPr id="4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51248">
                <a:defRPr/>
              </a:pPr>
              <a:endParaRPr lang="en-US" sz="1873" dirty="0">
                <a:solidFill>
                  <a:srgbClr val="000000"/>
                </a:solidFill>
                <a:latin typeface="Segoe UI" panose="020B0502040204020203" pitchFamily="34" charset="0"/>
              </a:endParaRPr>
            </a:p>
          </p:txBody>
        </p:sp>
      </p:grpSp>
      <p:sp>
        <p:nvSpPr>
          <p:cNvPr id="44" name="Rectangle 43"/>
          <p:cNvSpPr/>
          <p:nvPr/>
        </p:nvSpPr>
        <p:spPr>
          <a:xfrm>
            <a:off x="1824337" y="1314076"/>
            <a:ext cx="2221640" cy="10494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marL="408011" indent="-408011" defTabSz="932597"/>
            <a:r>
              <a:rPr lang="en-US" sz="2856" dirty="0">
                <a:solidFill>
                  <a:srgbClr val="FFFFFF"/>
                </a:solidFill>
                <a:latin typeface="Segoe UI Light" panose="020B0502040204020203" pitchFamily="34" charset="0"/>
              </a:rPr>
              <a:t>Redefined</a:t>
            </a:r>
          </a:p>
        </p:txBody>
      </p:sp>
      <p:sp>
        <p:nvSpPr>
          <p:cNvPr id="45" name="Rectangle 44"/>
          <p:cNvSpPr/>
          <p:nvPr/>
        </p:nvSpPr>
        <p:spPr>
          <a:xfrm>
            <a:off x="1824337" y="2422043"/>
            <a:ext cx="2221640" cy="105384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521" tIns="139891" rIns="186521" bIns="139891" rtlCol="0" anchor="ctr">
            <a:noAutofit/>
          </a:bodyPr>
          <a:lstStyle/>
          <a:p>
            <a:pPr defTabSz="932597"/>
            <a:r>
              <a:rPr lang="en-US" sz="2856" dirty="0">
                <a:solidFill>
                  <a:srgbClr val="FFFFFF"/>
                </a:solidFill>
                <a:latin typeface="Segoe UI Light" panose="020B0502040204020203" pitchFamily="34" charset="0"/>
              </a:rPr>
              <a:t>Measure of power</a:t>
            </a:r>
          </a:p>
        </p:txBody>
      </p:sp>
      <p:grpSp>
        <p:nvGrpSpPr>
          <p:cNvPr id="16" name="Group 15"/>
          <p:cNvGrpSpPr/>
          <p:nvPr/>
        </p:nvGrpSpPr>
        <p:grpSpPr>
          <a:xfrm>
            <a:off x="4352128" y="3752657"/>
            <a:ext cx="2800522" cy="2624573"/>
            <a:chOff x="6021058" y="3730335"/>
            <a:chExt cx="2745859" cy="2573344"/>
          </a:xfrm>
        </p:grpSpPr>
        <p:sp>
          <p:nvSpPr>
            <p:cNvPr id="385" name="Rectangle 10"/>
            <p:cNvSpPr>
              <a:spLocks noChangeArrowheads="1"/>
            </p:cNvSpPr>
            <p:nvPr/>
          </p:nvSpPr>
          <p:spPr bwMode="auto">
            <a:xfrm>
              <a:off x="6053714" y="3730335"/>
              <a:ext cx="2670734" cy="2573344"/>
            </a:xfrm>
            <a:prstGeom prst="rect">
              <a:avLst/>
            </a:prstGeom>
            <a:solidFill>
              <a:schemeClr val="bg1">
                <a:lumMod val="9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panose="020B0502040204020203" pitchFamily="34" charset="0"/>
              </a:endParaRPr>
            </a:p>
          </p:txBody>
        </p:sp>
        <p:grpSp>
          <p:nvGrpSpPr>
            <p:cNvPr id="14" name="Group 13"/>
            <p:cNvGrpSpPr/>
            <p:nvPr/>
          </p:nvGrpSpPr>
          <p:grpSpPr>
            <a:xfrm>
              <a:off x="6982020" y="4232160"/>
              <a:ext cx="745775" cy="1555921"/>
              <a:chOff x="7205045" y="4706015"/>
              <a:chExt cx="495182" cy="1033105"/>
            </a:xfrm>
          </p:grpSpPr>
          <p:sp>
            <p:nvSpPr>
              <p:cNvPr id="220" name="Rectangle 14"/>
              <p:cNvSpPr>
                <a:spLocks noChangeArrowheads="1"/>
              </p:cNvSpPr>
              <p:nvPr/>
            </p:nvSpPr>
            <p:spPr bwMode="auto">
              <a:xfrm>
                <a:off x="7205045" y="4706015"/>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1" name="Rectangle 15"/>
              <p:cNvSpPr>
                <a:spLocks noChangeArrowheads="1"/>
              </p:cNvSpPr>
              <p:nvPr/>
            </p:nvSpPr>
            <p:spPr bwMode="auto">
              <a:xfrm>
                <a:off x="7250732" y="4754649"/>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2" name="Rectangle 16"/>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3" name="Oval 23"/>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4" name="Rectangle 24"/>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5" name="Oval 31"/>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6" name="Rectangle 32"/>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7" name="Oval 39"/>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8" name="Rectangle 40"/>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29" name="Oval 47"/>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0" name="Rectangle 48"/>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1" name="Oval 55"/>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2" name="Rectangle 56"/>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3" name="Oval 63"/>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4" name="Rectangle 64"/>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5" name="Oval 71"/>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6" name="Rectangle 72"/>
              <p:cNvSpPr>
                <a:spLocks noChangeArrowheads="1"/>
              </p:cNvSpPr>
              <p:nvPr/>
            </p:nvSpPr>
            <p:spPr bwMode="auto">
              <a:xfrm>
                <a:off x="7205045" y="4706015"/>
                <a:ext cx="495182" cy="1033105"/>
              </a:xfrm>
              <a:prstGeom prst="rect">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BCF2"/>
                  </a:solidFill>
                  <a:latin typeface="Segoe UI" panose="020B0502040204020203" pitchFamily="34" charset="0"/>
                </a:endParaRPr>
              </a:p>
            </p:txBody>
          </p:sp>
          <p:sp>
            <p:nvSpPr>
              <p:cNvPr id="237" name="Rectangle 73"/>
              <p:cNvSpPr>
                <a:spLocks noChangeArrowheads="1"/>
              </p:cNvSpPr>
              <p:nvPr/>
            </p:nvSpPr>
            <p:spPr bwMode="auto">
              <a:xfrm>
                <a:off x="7250732" y="4754649"/>
                <a:ext cx="403809" cy="898992"/>
              </a:xfrm>
              <a:prstGeom prst="rect">
                <a:avLst/>
              </a:prstGeom>
              <a:solidFill>
                <a:srgbClr val="00BCF2">
                  <a:lumMod val="75000"/>
                </a:srgbClr>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8" name="Rectangle 74"/>
              <p:cNvSpPr>
                <a:spLocks noChangeArrowheads="1"/>
              </p:cNvSpPr>
              <p:nvPr/>
            </p:nvSpPr>
            <p:spPr bwMode="auto">
              <a:xfrm>
                <a:off x="7275785" y="4781176"/>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39" name="Oval 81"/>
              <p:cNvSpPr>
                <a:spLocks noChangeArrowheads="1"/>
              </p:cNvSpPr>
              <p:nvPr/>
            </p:nvSpPr>
            <p:spPr bwMode="auto">
              <a:xfrm>
                <a:off x="7574958" y="4815073"/>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0" name="Rectangle 82"/>
              <p:cNvSpPr>
                <a:spLocks noChangeArrowheads="1"/>
              </p:cNvSpPr>
              <p:nvPr/>
            </p:nvSpPr>
            <p:spPr bwMode="auto">
              <a:xfrm>
                <a:off x="7275785" y="4897603"/>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1" name="Oval 89"/>
              <p:cNvSpPr>
                <a:spLocks noChangeArrowheads="1"/>
              </p:cNvSpPr>
              <p:nvPr/>
            </p:nvSpPr>
            <p:spPr bwMode="auto">
              <a:xfrm>
                <a:off x="7574958" y="4931500"/>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2" name="Rectangle 90"/>
              <p:cNvSpPr>
                <a:spLocks noChangeArrowheads="1"/>
              </p:cNvSpPr>
              <p:nvPr/>
            </p:nvSpPr>
            <p:spPr bwMode="auto">
              <a:xfrm>
                <a:off x="7275785" y="5014030"/>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3" name="Oval 97"/>
              <p:cNvSpPr>
                <a:spLocks noChangeArrowheads="1"/>
              </p:cNvSpPr>
              <p:nvPr/>
            </p:nvSpPr>
            <p:spPr bwMode="auto">
              <a:xfrm>
                <a:off x="7574958" y="5047927"/>
                <a:ext cx="25054" cy="25054"/>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4" name="Rectangle 98"/>
              <p:cNvSpPr>
                <a:spLocks noChangeArrowheads="1"/>
              </p:cNvSpPr>
              <p:nvPr/>
            </p:nvSpPr>
            <p:spPr bwMode="auto">
              <a:xfrm>
                <a:off x="7275785" y="513045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5" name="Oval 105"/>
              <p:cNvSpPr>
                <a:spLocks noChangeArrowheads="1"/>
              </p:cNvSpPr>
              <p:nvPr/>
            </p:nvSpPr>
            <p:spPr bwMode="auto">
              <a:xfrm>
                <a:off x="7574958" y="5167301"/>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6" name="Rectangle 106"/>
              <p:cNvSpPr>
                <a:spLocks noChangeArrowheads="1"/>
              </p:cNvSpPr>
              <p:nvPr/>
            </p:nvSpPr>
            <p:spPr bwMode="auto">
              <a:xfrm>
                <a:off x="7275785" y="5246883"/>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7" name="Oval 113"/>
              <p:cNvSpPr>
                <a:spLocks noChangeArrowheads="1"/>
              </p:cNvSpPr>
              <p:nvPr/>
            </p:nvSpPr>
            <p:spPr bwMode="auto">
              <a:xfrm>
                <a:off x="7574958" y="5283728"/>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8" name="Rectangle 114"/>
              <p:cNvSpPr>
                <a:spLocks noChangeArrowheads="1"/>
              </p:cNvSpPr>
              <p:nvPr/>
            </p:nvSpPr>
            <p:spPr bwMode="auto">
              <a:xfrm>
                <a:off x="7275785" y="536625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49" name="Oval 121"/>
              <p:cNvSpPr>
                <a:spLocks noChangeArrowheads="1"/>
              </p:cNvSpPr>
              <p:nvPr/>
            </p:nvSpPr>
            <p:spPr bwMode="auto">
              <a:xfrm>
                <a:off x="7574958" y="5400154"/>
                <a:ext cx="25054" cy="20633"/>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50" name="Rectangle 122"/>
              <p:cNvSpPr>
                <a:spLocks noChangeArrowheads="1"/>
              </p:cNvSpPr>
              <p:nvPr/>
            </p:nvSpPr>
            <p:spPr bwMode="auto">
              <a:xfrm>
                <a:off x="7275785" y="5482685"/>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251" name="Oval 129"/>
              <p:cNvSpPr>
                <a:spLocks noChangeArrowheads="1"/>
              </p:cNvSpPr>
              <p:nvPr/>
            </p:nvSpPr>
            <p:spPr bwMode="auto">
              <a:xfrm>
                <a:off x="7574958" y="5516581"/>
                <a:ext cx="25054" cy="23580"/>
              </a:xfrm>
              <a:prstGeom prst="ellipse">
                <a:avLst/>
              </a:prstGeom>
              <a:solidFill>
                <a:srgbClr val="00BCF2"/>
              </a:solidFill>
              <a:ln>
                <a:noFill/>
              </a:ln>
              <a:extLst/>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grpSp>
        <p:sp>
          <p:nvSpPr>
            <p:cNvPr id="15" name="TextBox 14"/>
            <p:cNvSpPr txBox="1"/>
            <p:nvPr/>
          </p:nvSpPr>
          <p:spPr>
            <a:xfrm>
              <a:off x="6840022" y="3792149"/>
              <a:ext cx="1044197" cy="549702"/>
            </a:xfrm>
            <a:prstGeom prst="rect">
              <a:avLst/>
            </a:prstGeom>
            <a:noFill/>
          </p:spPr>
          <p:txBody>
            <a:bodyPr wrap="none" lIns="186521" tIns="149217" rIns="186521" bIns="149217" rtlCol="0">
              <a:spAutoFit/>
            </a:bodyPr>
            <a:lstStyle/>
            <a:p>
              <a:pPr defTabSz="932597">
                <a:lnSpc>
                  <a:spcPct val="90000"/>
                </a:lnSpc>
                <a:spcAft>
                  <a:spcPts val="612"/>
                </a:spcAft>
              </a:pPr>
              <a:r>
                <a:rPr lang="en-US" sz="1836" dirty="0">
                  <a:solidFill>
                    <a:srgbClr val="505050">
                      <a:lumMod val="75000"/>
                    </a:srgbClr>
                  </a:solidFill>
                  <a:latin typeface="Segoe UI" panose="020B0502040204020203" pitchFamily="34" charset="0"/>
                </a:rPr>
                <a:t>% CPU</a:t>
              </a:r>
            </a:p>
          </p:txBody>
        </p:sp>
        <p:sp>
          <p:nvSpPr>
            <p:cNvPr id="382" name="TextBox 381"/>
            <p:cNvSpPr txBox="1"/>
            <p:nvPr/>
          </p:nvSpPr>
          <p:spPr>
            <a:xfrm>
              <a:off x="6021058" y="4670040"/>
              <a:ext cx="1072015" cy="544741"/>
            </a:xfrm>
            <a:prstGeom prst="rect">
              <a:avLst/>
            </a:prstGeom>
            <a:noFill/>
          </p:spPr>
          <p:txBody>
            <a:bodyPr wrap="none" lIns="186521" tIns="149217" rIns="186521" bIns="149217" rtlCol="0">
              <a:spAutoFit/>
            </a:bodyPr>
            <a:lstStyle/>
            <a:p>
              <a:pPr defTabSz="932597">
                <a:lnSpc>
                  <a:spcPct val="90000"/>
                </a:lnSpc>
                <a:spcAft>
                  <a:spcPts val="612"/>
                </a:spcAft>
              </a:pPr>
              <a:r>
                <a:rPr lang="en-US" sz="1836" dirty="0">
                  <a:solidFill>
                    <a:srgbClr val="505050">
                      <a:lumMod val="75000"/>
                    </a:srgbClr>
                  </a:solidFill>
                  <a:latin typeface="Segoe UI" panose="020B0502040204020203" pitchFamily="34" charset="0"/>
                </a:rPr>
                <a:t>% read</a:t>
              </a:r>
            </a:p>
          </p:txBody>
        </p:sp>
        <p:sp>
          <p:nvSpPr>
            <p:cNvPr id="383" name="TextBox 382"/>
            <p:cNvSpPr txBox="1"/>
            <p:nvPr/>
          </p:nvSpPr>
          <p:spPr>
            <a:xfrm>
              <a:off x="7644985" y="4681764"/>
              <a:ext cx="1121932" cy="544741"/>
            </a:xfrm>
            <a:prstGeom prst="rect">
              <a:avLst/>
            </a:prstGeom>
            <a:noFill/>
          </p:spPr>
          <p:txBody>
            <a:bodyPr wrap="none" lIns="186521" tIns="149217" rIns="186521" bIns="149217" rtlCol="0">
              <a:spAutoFit/>
            </a:bodyPr>
            <a:lstStyle/>
            <a:p>
              <a:pPr defTabSz="932597">
                <a:lnSpc>
                  <a:spcPct val="90000"/>
                </a:lnSpc>
                <a:spcAft>
                  <a:spcPts val="612"/>
                </a:spcAft>
              </a:pPr>
              <a:r>
                <a:rPr lang="en-US" sz="1836" dirty="0">
                  <a:solidFill>
                    <a:srgbClr val="505050">
                      <a:lumMod val="75000"/>
                    </a:srgbClr>
                  </a:solidFill>
                  <a:latin typeface="Segoe UI" panose="020B0502040204020203" pitchFamily="34" charset="0"/>
                </a:rPr>
                <a:t>% write</a:t>
              </a:r>
            </a:p>
          </p:txBody>
        </p:sp>
        <p:sp>
          <p:nvSpPr>
            <p:cNvPr id="384" name="TextBox 383"/>
            <p:cNvSpPr txBox="1"/>
            <p:nvPr/>
          </p:nvSpPr>
          <p:spPr>
            <a:xfrm>
              <a:off x="6638203" y="5758914"/>
              <a:ext cx="1477203" cy="544741"/>
            </a:xfrm>
            <a:prstGeom prst="rect">
              <a:avLst/>
            </a:prstGeom>
            <a:noFill/>
          </p:spPr>
          <p:txBody>
            <a:bodyPr wrap="none" lIns="186521" tIns="149217" rIns="186521" bIns="149217" rtlCol="0">
              <a:spAutoFit/>
            </a:bodyPr>
            <a:lstStyle/>
            <a:p>
              <a:pPr defTabSz="932597">
                <a:lnSpc>
                  <a:spcPct val="90000"/>
                </a:lnSpc>
                <a:spcAft>
                  <a:spcPts val="612"/>
                </a:spcAft>
              </a:pPr>
              <a:r>
                <a:rPr lang="en-US" sz="1836" dirty="0">
                  <a:solidFill>
                    <a:srgbClr val="505050">
                      <a:lumMod val="75000"/>
                    </a:srgbClr>
                  </a:solidFill>
                  <a:latin typeface="Segoe UI" panose="020B0502040204020203" pitchFamily="34" charset="0"/>
                </a:rPr>
                <a:t>% memory</a:t>
              </a:r>
            </a:p>
          </p:txBody>
        </p:sp>
      </p:grpSp>
      <p:grpSp>
        <p:nvGrpSpPr>
          <p:cNvPr id="17" name="Group 16"/>
          <p:cNvGrpSpPr/>
          <p:nvPr/>
        </p:nvGrpSpPr>
        <p:grpSpPr>
          <a:xfrm>
            <a:off x="6247120" y="3577437"/>
            <a:ext cx="1410965" cy="748954"/>
            <a:chOff x="8774460" y="3881194"/>
            <a:chExt cx="1383425" cy="734335"/>
          </a:xfrm>
        </p:grpSpPr>
        <p:sp>
          <p:nvSpPr>
            <p:cNvPr id="380" name="Freeform 12"/>
            <p:cNvSpPr>
              <a:spLocks/>
            </p:cNvSpPr>
            <p:nvPr/>
          </p:nvSpPr>
          <p:spPr bwMode="auto">
            <a:xfrm>
              <a:off x="9068727" y="3881194"/>
              <a:ext cx="1089158" cy="717226"/>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sp>
          <p:nvSpPr>
            <p:cNvPr id="381" name="Freeform 8"/>
            <p:cNvSpPr>
              <a:spLocks/>
            </p:cNvSpPr>
            <p:nvPr/>
          </p:nvSpPr>
          <p:spPr bwMode="auto">
            <a:xfrm>
              <a:off x="8774460" y="4228890"/>
              <a:ext cx="588533" cy="386639"/>
            </a:xfrm>
            <a:custGeom>
              <a:avLst/>
              <a:gdLst>
                <a:gd name="T0" fmla="*/ 1245 w 1482"/>
                <a:gd name="T1" fmla="*/ 427 h 974"/>
                <a:gd name="T2" fmla="*/ 1245 w 1482"/>
                <a:gd name="T3" fmla="*/ 408 h 974"/>
                <a:gd name="T4" fmla="*/ 836 w 1482"/>
                <a:gd name="T5" fmla="*/ 0 h 974"/>
                <a:gd name="T6" fmla="*/ 496 w 1482"/>
                <a:gd name="T7" fmla="*/ 182 h 974"/>
                <a:gd name="T8" fmla="*/ 384 w 1482"/>
                <a:gd name="T9" fmla="*/ 152 h 974"/>
                <a:gd name="T10" fmla="*/ 252 w 1482"/>
                <a:gd name="T11" fmla="*/ 192 h 974"/>
                <a:gd name="T12" fmla="*/ 147 w 1482"/>
                <a:gd name="T13" fmla="*/ 383 h 974"/>
                <a:gd name="T14" fmla="*/ 0 w 1482"/>
                <a:gd name="T15" fmla="*/ 653 h 974"/>
                <a:gd name="T16" fmla="*/ 286 w 1482"/>
                <a:gd name="T17" fmla="*/ 974 h 974"/>
                <a:gd name="T18" fmla="*/ 321 w 1482"/>
                <a:gd name="T19" fmla="*/ 974 h 974"/>
                <a:gd name="T20" fmla="*/ 354 w 1482"/>
                <a:gd name="T21" fmla="*/ 974 h 974"/>
                <a:gd name="T22" fmla="*/ 1021 w 1482"/>
                <a:gd name="T23" fmla="*/ 974 h 974"/>
                <a:gd name="T24" fmla="*/ 1035 w 1482"/>
                <a:gd name="T25" fmla="*/ 974 h 974"/>
                <a:gd name="T26" fmla="*/ 1051 w 1482"/>
                <a:gd name="T27" fmla="*/ 974 h 974"/>
                <a:gd name="T28" fmla="*/ 1100 w 1482"/>
                <a:gd name="T29" fmla="*/ 974 h 974"/>
                <a:gd name="T30" fmla="*/ 1207 w 1482"/>
                <a:gd name="T31" fmla="*/ 974 h 974"/>
                <a:gd name="T32" fmla="*/ 1482 w 1482"/>
                <a:gd name="T33" fmla="*/ 699 h 974"/>
                <a:gd name="T34" fmla="*/ 1245 w 1482"/>
                <a:gd name="T35" fmla="*/ 427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2" h="974">
                  <a:moveTo>
                    <a:pt x="1245" y="427"/>
                  </a:moveTo>
                  <a:cubicBezTo>
                    <a:pt x="1245" y="422"/>
                    <a:pt x="1245" y="413"/>
                    <a:pt x="1245" y="408"/>
                  </a:cubicBezTo>
                  <a:cubicBezTo>
                    <a:pt x="1245" y="182"/>
                    <a:pt x="1062" y="0"/>
                    <a:pt x="836" y="0"/>
                  </a:cubicBezTo>
                  <a:cubicBezTo>
                    <a:pt x="694" y="0"/>
                    <a:pt x="569" y="73"/>
                    <a:pt x="496" y="182"/>
                  </a:cubicBezTo>
                  <a:cubicBezTo>
                    <a:pt x="463" y="163"/>
                    <a:pt x="425" y="152"/>
                    <a:pt x="384" y="152"/>
                  </a:cubicBezTo>
                  <a:cubicBezTo>
                    <a:pt x="335" y="152"/>
                    <a:pt x="289" y="167"/>
                    <a:pt x="252" y="192"/>
                  </a:cubicBezTo>
                  <a:cubicBezTo>
                    <a:pt x="190" y="233"/>
                    <a:pt x="149" y="304"/>
                    <a:pt x="147" y="383"/>
                  </a:cubicBezTo>
                  <a:cubicBezTo>
                    <a:pt x="60" y="441"/>
                    <a:pt x="0" y="541"/>
                    <a:pt x="0" y="653"/>
                  </a:cubicBezTo>
                  <a:cubicBezTo>
                    <a:pt x="0" y="819"/>
                    <a:pt x="125" y="955"/>
                    <a:pt x="286" y="974"/>
                  </a:cubicBezTo>
                  <a:cubicBezTo>
                    <a:pt x="297" y="974"/>
                    <a:pt x="310" y="974"/>
                    <a:pt x="321" y="974"/>
                  </a:cubicBezTo>
                  <a:cubicBezTo>
                    <a:pt x="332" y="974"/>
                    <a:pt x="343" y="974"/>
                    <a:pt x="354" y="974"/>
                  </a:cubicBezTo>
                  <a:cubicBezTo>
                    <a:pt x="504" y="974"/>
                    <a:pt x="855" y="974"/>
                    <a:pt x="1021" y="974"/>
                  </a:cubicBezTo>
                  <a:cubicBezTo>
                    <a:pt x="1027" y="974"/>
                    <a:pt x="1031" y="974"/>
                    <a:pt x="1035" y="974"/>
                  </a:cubicBezTo>
                  <a:cubicBezTo>
                    <a:pt x="1051" y="974"/>
                    <a:pt x="1051" y="974"/>
                    <a:pt x="1051" y="974"/>
                  </a:cubicBezTo>
                  <a:cubicBezTo>
                    <a:pt x="1060" y="974"/>
                    <a:pt x="1084" y="974"/>
                    <a:pt x="1100" y="974"/>
                  </a:cubicBezTo>
                  <a:cubicBezTo>
                    <a:pt x="1207" y="974"/>
                    <a:pt x="1207" y="974"/>
                    <a:pt x="1207" y="974"/>
                  </a:cubicBezTo>
                  <a:cubicBezTo>
                    <a:pt x="1359" y="972"/>
                    <a:pt x="1482" y="849"/>
                    <a:pt x="1482" y="699"/>
                  </a:cubicBezTo>
                  <a:cubicBezTo>
                    <a:pt x="1482" y="560"/>
                    <a:pt x="1378" y="446"/>
                    <a:pt x="1245" y="427"/>
                  </a:cubicBezTo>
                  <a:close/>
                </a:path>
              </a:pathLst>
            </a:custGeom>
            <a:solidFill>
              <a:srgbClr val="00BCF2">
                <a:lumMod val="40000"/>
                <a:lumOff val="60000"/>
              </a:srgbClr>
            </a:solidFill>
            <a:ln>
              <a:noFill/>
            </a:ln>
          </p:spPr>
          <p:txBody>
            <a:bodyPr vert="horz" wrap="square" lIns="93260" tIns="46630" rIns="93260" bIns="46630" numCol="1" anchor="t" anchorCtr="0" compatLnSpc="1">
              <a:prstTxWarp prst="textNoShape">
                <a:avLst/>
              </a:prstTxWarp>
            </a:bodyPr>
            <a:lstStyle/>
            <a:p>
              <a:pPr defTabSz="951248"/>
              <a:endParaRPr lang="en-US" sz="1873" kern="0" dirty="0">
                <a:solidFill>
                  <a:srgbClr val="000000"/>
                </a:solidFill>
                <a:latin typeface="Segoe UI" panose="020B0502040204020203" pitchFamily="34" charset="0"/>
              </a:endParaRPr>
            </a:p>
          </p:txBody>
        </p:sp>
      </p:grpSp>
      <p:grpSp>
        <p:nvGrpSpPr>
          <p:cNvPr id="386" name="Group 385"/>
          <p:cNvGrpSpPr/>
          <p:nvPr/>
        </p:nvGrpSpPr>
        <p:grpSpPr>
          <a:xfrm>
            <a:off x="7073428" y="5284237"/>
            <a:ext cx="5462198" cy="1418577"/>
            <a:chOff x="4782974" y="5295919"/>
            <a:chExt cx="5355582" cy="1390888"/>
          </a:xfrm>
        </p:grpSpPr>
        <p:sp>
          <p:nvSpPr>
            <p:cNvPr id="387" name="TextBox 386"/>
            <p:cNvSpPr txBox="1"/>
            <p:nvPr/>
          </p:nvSpPr>
          <p:spPr>
            <a:xfrm>
              <a:off x="4782974" y="5295919"/>
              <a:ext cx="2070100" cy="512741"/>
            </a:xfrm>
            <a:prstGeom prst="rect">
              <a:avLst/>
            </a:prstGeom>
            <a:noFill/>
          </p:spPr>
          <p:txBody>
            <a:bodyPr wrap="square" lIns="186521" tIns="149217" rIns="186521" bIns="149217" rtlCol="0">
              <a:spAutoFit/>
            </a:bodyPr>
            <a:lstStyle/>
            <a:p>
              <a:pPr defTabSz="932597">
                <a:lnSpc>
                  <a:spcPct val="90000"/>
                </a:lnSpc>
                <a:spcAft>
                  <a:spcPts val="612"/>
                </a:spcAft>
              </a:pPr>
              <a:r>
                <a:rPr lang="en-US" sz="1600" dirty="0">
                  <a:solidFill>
                    <a:srgbClr val="505050">
                      <a:lumMod val="75000"/>
                    </a:srgbClr>
                  </a:solidFill>
                  <a:latin typeface="Segoe UI" panose="020B0502040204020203" pitchFamily="34" charset="0"/>
                </a:rPr>
                <a:t>Basic — 5 DTU</a:t>
              </a:r>
            </a:p>
          </p:txBody>
        </p:sp>
        <p:sp>
          <p:nvSpPr>
            <p:cNvPr id="388" name="TextBox 387"/>
            <p:cNvSpPr txBox="1"/>
            <p:nvPr/>
          </p:nvSpPr>
          <p:spPr>
            <a:xfrm>
              <a:off x="6483004" y="5295919"/>
              <a:ext cx="2070100" cy="1390888"/>
            </a:xfrm>
            <a:prstGeom prst="rect">
              <a:avLst/>
            </a:prstGeom>
            <a:noFill/>
          </p:spPr>
          <p:txBody>
            <a:bodyPr wrap="square" lIns="186521" tIns="149217" rIns="186521" bIns="149217" rtlCol="0">
              <a:spAutoFit/>
            </a:bodyPr>
            <a:lstStyle/>
            <a:p>
              <a:pPr defTabSz="932597">
                <a:lnSpc>
                  <a:spcPct val="90000"/>
                </a:lnSpc>
                <a:spcAft>
                  <a:spcPts val="612"/>
                </a:spcAft>
              </a:pPr>
              <a:r>
                <a:rPr lang="en-US" sz="1600" dirty="0">
                  <a:solidFill>
                    <a:srgbClr val="505050">
                      <a:lumMod val="75000"/>
                    </a:srgbClr>
                  </a:solidFill>
                  <a:latin typeface="Segoe UI" panose="020B0502040204020203" pitchFamily="34" charset="0"/>
                </a:rPr>
                <a:t>S0 — 10 DTU</a:t>
              </a:r>
            </a:p>
            <a:p>
              <a:pPr defTabSz="932597">
                <a:lnSpc>
                  <a:spcPct val="90000"/>
                </a:lnSpc>
                <a:spcAft>
                  <a:spcPts val="612"/>
                </a:spcAft>
              </a:pPr>
              <a:r>
                <a:rPr lang="en-US" sz="1600" dirty="0">
                  <a:solidFill>
                    <a:srgbClr val="505050">
                      <a:lumMod val="75000"/>
                    </a:srgbClr>
                  </a:solidFill>
                  <a:latin typeface="Segoe UI" panose="020B0502040204020203" pitchFamily="34" charset="0"/>
                </a:rPr>
                <a:t>S1 — 20 DTU</a:t>
              </a:r>
            </a:p>
            <a:p>
              <a:pPr defTabSz="932597">
                <a:lnSpc>
                  <a:spcPct val="90000"/>
                </a:lnSpc>
                <a:spcAft>
                  <a:spcPts val="612"/>
                </a:spcAft>
              </a:pPr>
              <a:r>
                <a:rPr lang="en-US" sz="1600" dirty="0">
                  <a:solidFill>
                    <a:srgbClr val="505050">
                      <a:lumMod val="75000"/>
                    </a:srgbClr>
                  </a:solidFill>
                  <a:latin typeface="Segoe UI" panose="020B0502040204020203" pitchFamily="34" charset="0"/>
                </a:rPr>
                <a:t>S2 — 50 DTU</a:t>
              </a:r>
            </a:p>
            <a:p>
              <a:pPr defTabSz="932597">
                <a:lnSpc>
                  <a:spcPct val="90000"/>
                </a:lnSpc>
                <a:spcAft>
                  <a:spcPts val="612"/>
                </a:spcAft>
              </a:pPr>
              <a:r>
                <a:rPr lang="en-US" sz="1600" dirty="0">
                  <a:solidFill>
                    <a:srgbClr val="505050">
                      <a:lumMod val="75000"/>
                    </a:srgbClr>
                  </a:solidFill>
                  <a:latin typeface="Segoe UI" panose="020B0502040204020203" pitchFamily="34" charset="0"/>
                </a:rPr>
                <a:t>S3 — 100 DTU</a:t>
              </a:r>
            </a:p>
          </p:txBody>
        </p:sp>
        <p:sp>
          <p:nvSpPr>
            <p:cNvPr id="389" name="TextBox 388"/>
            <p:cNvSpPr txBox="1"/>
            <p:nvPr/>
          </p:nvSpPr>
          <p:spPr>
            <a:xfrm>
              <a:off x="8068456" y="5295919"/>
              <a:ext cx="2070100" cy="1098172"/>
            </a:xfrm>
            <a:prstGeom prst="rect">
              <a:avLst/>
            </a:prstGeom>
            <a:noFill/>
          </p:spPr>
          <p:txBody>
            <a:bodyPr wrap="square" lIns="186521" tIns="149217" rIns="186521" bIns="149217" rtlCol="0">
              <a:spAutoFit/>
            </a:bodyPr>
            <a:lstStyle/>
            <a:p>
              <a:pPr defTabSz="932597">
                <a:lnSpc>
                  <a:spcPct val="90000"/>
                </a:lnSpc>
                <a:spcAft>
                  <a:spcPts val="612"/>
                </a:spcAft>
              </a:pPr>
              <a:r>
                <a:rPr lang="en-US" sz="1600" dirty="0">
                  <a:solidFill>
                    <a:srgbClr val="505050">
                      <a:lumMod val="75000"/>
                    </a:srgbClr>
                  </a:solidFill>
                  <a:latin typeface="Segoe UI" panose="020B0502040204020203" pitchFamily="34" charset="0"/>
                </a:rPr>
                <a:t>P1 — 100 DTU</a:t>
              </a:r>
            </a:p>
            <a:p>
              <a:pPr defTabSz="932597">
                <a:lnSpc>
                  <a:spcPct val="90000"/>
                </a:lnSpc>
                <a:spcAft>
                  <a:spcPts val="612"/>
                </a:spcAft>
              </a:pPr>
              <a:r>
                <a:rPr lang="en-US" sz="1600" dirty="0">
                  <a:solidFill>
                    <a:srgbClr val="505050">
                      <a:lumMod val="75000"/>
                    </a:srgbClr>
                  </a:solidFill>
                  <a:latin typeface="Segoe UI" panose="020B0502040204020203" pitchFamily="34" charset="0"/>
                </a:rPr>
                <a:t>P2 — 200 DTU</a:t>
              </a:r>
            </a:p>
            <a:p>
              <a:pPr defTabSz="932597">
                <a:lnSpc>
                  <a:spcPct val="90000"/>
                </a:lnSpc>
                <a:spcAft>
                  <a:spcPts val="612"/>
                </a:spcAft>
              </a:pPr>
              <a:r>
                <a:rPr lang="en-US" sz="1600" dirty="0">
                  <a:solidFill>
                    <a:srgbClr val="505050">
                      <a:lumMod val="75000"/>
                    </a:srgbClr>
                  </a:solidFill>
                  <a:latin typeface="Segoe UI" panose="020B0502040204020203" pitchFamily="34" charset="0"/>
                </a:rPr>
                <a:t>P3 — 800 DTU</a:t>
              </a:r>
            </a:p>
          </p:txBody>
        </p:sp>
      </p:grpSp>
      <p:sp>
        <p:nvSpPr>
          <p:cNvPr id="20" name="Rectangle 19"/>
          <p:cNvSpPr/>
          <p:nvPr/>
        </p:nvSpPr>
        <p:spPr>
          <a:xfrm>
            <a:off x="7209369" y="3795581"/>
            <a:ext cx="5124808" cy="1631216"/>
          </a:xfrm>
          <a:prstGeom prst="rect">
            <a:avLst/>
          </a:prstGeom>
        </p:spPr>
        <p:txBody>
          <a:bodyPr wrap="square">
            <a:spAutoFit/>
          </a:bodyPr>
          <a:lstStyle/>
          <a:p>
            <a:pPr marL="582873" defTabSz="932597">
              <a:lnSpc>
                <a:spcPts val="2448"/>
              </a:lnSpc>
            </a:pPr>
            <a:r>
              <a:rPr lang="en-US" sz="2040" dirty="0">
                <a:solidFill>
                  <a:srgbClr val="505050">
                    <a:lumMod val="75000"/>
                  </a:srgbClr>
                </a:solidFill>
                <a:latin typeface="Segoe UI" panose="020B0502040204020203" pitchFamily="34" charset="0"/>
              </a:rPr>
              <a:t>DTU is defined by the bounding box for the resources required by a database workload and measures power across the six performance levels.</a:t>
            </a:r>
          </a:p>
        </p:txBody>
      </p:sp>
      <p:sp>
        <p:nvSpPr>
          <p:cNvPr id="390" name="Freeform 95"/>
          <p:cNvSpPr>
            <a:spLocks/>
          </p:cNvSpPr>
          <p:nvPr/>
        </p:nvSpPr>
        <p:spPr bwMode="auto">
          <a:xfrm flipH="1">
            <a:off x="111681" y="4749444"/>
            <a:ext cx="2789764" cy="181173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38100">
            <a:solidFill>
              <a:srgbClr val="10117D"/>
            </a:solidFill>
            <a:prstDash val="sysDash"/>
            <a:round/>
            <a:headEnd/>
            <a:tailEnd/>
          </a:ln>
          <a:extLst/>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grpSp>
        <p:nvGrpSpPr>
          <p:cNvPr id="450" name="Group 449"/>
          <p:cNvGrpSpPr/>
          <p:nvPr/>
        </p:nvGrpSpPr>
        <p:grpSpPr>
          <a:xfrm>
            <a:off x="1559098" y="5452673"/>
            <a:ext cx="1065039" cy="1044952"/>
            <a:chOff x="570606" y="5612779"/>
            <a:chExt cx="841749" cy="825873"/>
          </a:xfrm>
        </p:grpSpPr>
        <p:sp>
          <p:nvSpPr>
            <p:cNvPr id="392"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endParaRPr lang="en-US" sz="1836" dirty="0">
                <a:solidFill>
                  <a:srgbClr val="000000"/>
                </a:solidFill>
                <a:latin typeface="Segoe UI" panose="020B0502040204020203" pitchFamily="34" charset="0"/>
              </a:endParaRPr>
            </a:p>
          </p:txBody>
        </p:sp>
        <p:grpSp>
          <p:nvGrpSpPr>
            <p:cNvPr id="393" name="Group 392"/>
            <p:cNvGrpSpPr/>
            <p:nvPr/>
          </p:nvGrpSpPr>
          <p:grpSpPr>
            <a:xfrm>
              <a:off x="570606" y="5612779"/>
              <a:ext cx="595623" cy="824538"/>
              <a:chOff x="13103226" y="2775830"/>
              <a:chExt cx="1039812" cy="1407232"/>
            </a:xfrm>
          </p:grpSpPr>
          <p:sp>
            <p:nvSpPr>
              <p:cNvPr id="394" name="Rectangle 5"/>
              <p:cNvSpPr>
                <a:spLocks noChangeArrowheads="1"/>
              </p:cNvSpPr>
              <p:nvPr/>
            </p:nvSpPr>
            <p:spPr bwMode="auto">
              <a:xfrm>
                <a:off x="13103226" y="2775830"/>
                <a:ext cx="1039812" cy="1407232"/>
              </a:xfrm>
              <a:prstGeom prst="rect">
                <a:avLst/>
              </a:prstGeom>
              <a:solidFill>
                <a:schemeClr val="accent4">
                  <a:lumMod val="7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39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39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39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39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399"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400"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401"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sp>
            <p:nvSpPr>
              <p:cNvPr id="402"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panose="020B0502040204020203" pitchFamily="34" charset="0"/>
                </a:endParaRPr>
              </a:p>
            </p:txBody>
          </p:sp>
        </p:grpSp>
      </p:grpSp>
      <p:grpSp>
        <p:nvGrpSpPr>
          <p:cNvPr id="21" name="Group 20"/>
          <p:cNvGrpSpPr/>
          <p:nvPr/>
        </p:nvGrpSpPr>
        <p:grpSpPr>
          <a:xfrm>
            <a:off x="660389" y="5657856"/>
            <a:ext cx="821005" cy="841039"/>
            <a:chOff x="1816538" y="5583257"/>
            <a:chExt cx="702664" cy="719810"/>
          </a:xfrm>
        </p:grpSpPr>
        <p:sp>
          <p:nvSpPr>
            <p:cNvPr id="449" name="Freeform 55"/>
            <p:cNvSpPr>
              <a:spLocks/>
            </p:cNvSpPr>
            <p:nvPr/>
          </p:nvSpPr>
          <p:spPr bwMode="auto">
            <a:xfrm>
              <a:off x="1869368" y="6162950"/>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defTabSz="932137"/>
              <a:endParaRPr lang="en-US" sz="1836" dirty="0">
                <a:solidFill>
                  <a:srgbClr val="000000"/>
                </a:solidFill>
                <a:latin typeface="Segoe UI" panose="020B0502040204020203" pitchFamily="34" charset="0"/>
              </a:endParaRPr>
            </a:p>
          </p:txBody>
        </p:sp>
        <p:grpSp>
          <p:nvGrpSpPr>
            <p:cNvPr id="439" name="Group 438"/>
            <p:cNvGrpSpPr/>
            <p:nvPr/>
          </p:nvGrpSpPr>
          <p:grpSpPr>
            <a:xfrm>
              <a:off x="1816538" y="5583257"/>
              <a:ext cx="518446" cy="717700"/>
              <a:chOff x="13103226" y="2775830"/>
              <a:chExt cx="1039812" cy="1407232"/>
            </a:xfrm>
          </p:grpSpPr>
          <p:sp>
            <p:nvSpPr>
              <p:cNvPr id="440"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sp>
            <p:nvSpPr>
              <p:cNvPr id="4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endParaRPr lang="en-US" sz="1836" kern="0" dirty="0">
                  <a:solidFill>
                    <a:srgbClr val="505050"/>
                  </a:solidFill>
                  <a:latin typeface="Segoe UI" panose="020B0502040204020203" pitchFamily="34" charset="0"/>
                </a:endParaRPr>
              </a:p>
            </p:txBody>
          </p:sp>
        </p:grpSp>
      </p:grpSp>
      <p:grpSp>
        <p:nvGrpSpPr>
          <p:cNvPr id="456" name="Group 2"/>
          <p:cNvGrpSpPr/>
          <p:nvPr/>
        </p:nvGrpSpPr>
        <p:grpSpPr>
          <a:xfrm>
            <a:off x="-1203" y="6642734"/>
            <a:ext cx="12436795" cy="361047"/>
            <a:chOff x="2577137" y="4571778"/>
            <a:chExt cx="9101124" cy="1390560"/>
          </a:xfrm>
        </p:grpSpPr>
        <p:sp>
          <p:nvSpPr>
            <p:cNvPr id="457" name="TextBox 4"/>
            <p:cNvSpPr txBox="1"/>
            <p:nvPr/>
          </p:nvSpPr>
          <p:spPr>
            <a:xfrm>
              <a:off x="2577137" y="4571778"/>
              <a:ext cx="3034890" cy="1390458"/>
            </a:xfrm>
            <a:prstGeom prst="rect">
              <a:avLst/>
            </a:prstGeom>
            <a:solidFill>
              <a:schemeClr val="accent2"/>
            </a:solidFill>
          </p:spPr>
          <p:txBody>
            <a:bodyPr wrap="square" lIns="466302" tIns="139891" rIns="373041" rtlCol="0">
              <a:noAutofit/>
            </a:bodyPr>
            <a:lstStyle/>
            <a:p>
              <a:pPr defTabSz="932597">
                <a:lnSpc>
                  <a:spcPts val="3060"/>
                </a:lnSpc>
              </a:pPr>
              <a:r>
                <a:rPr lang="en-US" sz="2856" dirty="0">
                  <a:solidFill>
                    <a:srgbClr val="FFFFFF"/>
                  </a:solidFill>
                  <a:latin typeface="Segoe UI Light" panose="020B0502040204020203" pitchFamily="34" charset="0"/>
                </a:rPr>
                <a:t> </a:t>
              </a:r>
            </a:p>
          </p:txBody>
        </p:sp>
        <p:sp>
          <p:nvSpPr>
            <p:cNvPr id="458" name="TextBox 6"/>
            <p:cNvSpPr txBox="1"/>
            <p:nvPr/>
          </p:nvSpPr>
          <p:spPr>
            <a:xfrm>
              <a:off x="5612027" y="4572324"/>
              <a:ext cx="6066234" cy="1390014"/>
            </a:xfrm>
            <a:prstGeom prst="rect">
              <a:avLst/>
            </a:prstGeom>
            <a:solidFill>
              <a:schemeClr val="accent2">
                <a:lumMod val="50000"/>
              </a:schemeClr>
            </a:solidFill>
          </p:spPr>
          <p:txBody>
            <a:bodyPr wrap="square" lIns="466302" tIns="139891" rIns="652822" rtlCol="0">
              <a:noAutofit/>
            </a:bodyPr>
            <a:lstStyle/>
            <a:p>
              <a:pPr defTabSz="932137">
                <a:lnSpc>
                  <a:spcPts val="3000"/>
                </a:lnSpc>
                <a:defRPr/>
              </a:pPr>
              <a:endParaRPr lang="en-US" sz="2856" kern="0" dirty="0">
                <a:solidFill>
                  <a:srgbClr val="FFFFFF"/>
                </a:solidFill>
                <a:latin typeface="Segoe UI Light" panose="020B0502040204020203" pitchFamily="34" charset="0"/>
              </a:endParaRPr>
            </a:p>
          </p:txBody>
        </p:sp>
      </p:grpSp>
    </p:spTree>
    <p:extLst>
      <p:ext uri="{BB962C8B-B14F-4D97-AF65-F5344CB8AC3E}">
        <p14:creationId xmlns:p14="http://schemas.microsoft.com/office/powerpoint/2010/main" val="235124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0-#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0-#ppt_w/2"/>
                                          </p:val>
                                        </p:tav>
                                        <p:tav tm="100000">
                                          <p:val>
                                            <p:strVal val="#ppt_x"/>
                                          </p:val>
                                        </p:tav>
                                      </p:tavLst>
                                    </p:anim>
                                    <p:anim calcmode="lin" valueType="num">
                                      <p:cBhvr additive="base">
                                        <p:cTn id="17" dur="75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par>
                                <p:cTn id="22" presetID="35" presetClass="path" presetSubtype="0" decel="100000" fill="hold" nodeType="withEffect">
                                  <p:stCondLst>
                                    <p:cond delay="0"/>
                                  </p:stCondLst>
                                  <p:childTnLst>
                                    <p:animMotion origin="layout" path="M -3.10186E-6 -3.63595E-6 L -0.03689 -3.63595E-6 " pathEditMode="relative" rAng="0" ptsTypes="AA">
                                      <p:cBhvr>
                                        <p:cTn id="23" dur="500" spd="-100000" fill="hold"/>
                                        <p:tgtEl>
                                          <p:spTgt spid="27"/>
                                        </p:tgtEl>
                                        <p:attrNameLst>
                                          <p:attrName>ppt_x</p:attrName>
                                          <p:attrName>ppt_y</p:attrName>
                                        </p:attrNameLst>
                                      </p:cBhvr>
                                      <p:rCtr x="-1851" y="0"/>
                                    </p:animMotion>
                                  </p:childTnLst>
                                </p:cTn>
                              </p:par>
                            </p:childTnLst>
                          </p:cTn>
                        </p:par>
                        <p:par>
                          <p:cTn id="24" fill="hold">
                            <p:stCondLst>
                              <p:cond delay="1750"/>
                            </p:stCondLst>
                            <p:childTnLst>
                              <p:par>
                                <p:cTn id="25" presetID="2" presetClass="entr" presetSubtype="8" decel="10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50" fill="hold"/>
                                        <p:tgtEl>
                                          <p:spTgt spid="24"/>
                                        </p:tgtEl>
                                        <p:attrNameLst>
                                          <p:attrName>ppt_x</p:attrName>
                                        </p:attrNameLst>
                                      </p:cBhvr>
                                      <p:tavLst>
                                        <p:tav tm="0">
                                          <p:val>
                                            <p:strVal val="0-#ppt_w/2"/>
                                          </p:val>
                                        </p:tav>
                                        <p:tav tm="100000">
                                          <p:val>
                                            <p:strVal val="#ppt_x"/>
                                          </p:val>
                                        </p:tav>
                                      </p:tavLst>
                                    </p:anim>
                                    <p:anim calcmode="lin" valueType="num">
                                      <p:cBhvr additive="base">
                                        <p:cTn id="28" dur="750" fill="hold"/>
                                        <p:tgtEl>
                                          <p:spTgt spid="2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250"/>
                                        <p:tgtEl>
                                          <p:spTgt spid="38"/>
                                        </p:tgtEl>
                                      </p:cBhvr>
                                    </p:animEffect>
                                  </p:childTnLst>
                                </p:cTn>
                              </p:par>
                              <p:par>
                                <p:cTn id="33" presetID="35" presetClass="path" presetSubtype="0" decel="100000" fill="hold" nodeType="withEffect">
                                  <p:stCondLst>
                                    <p:cond delay="0"/>
                                  </p:stCondLst>
                                  <p:childTnLst>
                                    <p:animMotion origin="layout" path="M -3.10186E-6 -3.44984E-6 L -0.03689 -3.44984E-6 " pathEditMode="relative" rAng="0" ptsTypes="AA">
                                      <p:cBhvr>
                                        <p:cTn id="34" dur="500" spd="-100000" fill="hold"/>
                                        <p:tgtEl>
                                          <p:spTgt spid="38"/>
                                        </p:tgtEl>
                                        <p:attrNameLst>
                                          <p:attrName>ppt_x</p:attrName>
                                          <p:attrName>ppt_y</p:attrName>
                                        </p:attrNameLst>
                                      </p:cBhvr>
                                      <p:rCtr x="-1851" y="0"/>
                                    </p:animMotion>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250"/>
                                        <p:tgtEl>
                                          <p:spTgt spid="41"/>
                                        </p:tgtEl>
                                      </p:cBhvr>
                                    </p:animEffect>
                                  </p:childTnLst>
                                </p:cTn>
                              </p:par>
                              <p:par>
                                <p:cTn id="39" presetID="35" presetClass="path" presetSubtype="0" decel="100000" fill="hold" nodeType="withEffect">
                                  <p:stCondLst>
                                    <p:cond delay="0"/>
                                  </p:stCondLst>
                                  <p:childTnLst>
                                    <p:animMotion origin="layout" path="M -3.10186E-6 1.39809E-6 L -0.03689 1.39809E-6 " pathEditMode="relative" rAng="0" ptsTypes="AA">
                                      <p:cBhvr>
                                        <p:cTn id="40" dur="500" spd="-100000" fill="hold"/>
                                        <p:tgtEl>
                                          <p:spTgt spid="41"/>
                                        </p:tgtEl>
                                        <p:attrNameLst>
                                          <p:attrName>ppt_x</p:attrName>
                                          <p:attrName>ppt_y</p:attrName>
                                        </p:attrNameLst>
                                      </p:cBhvr>
                                      <p:rCtr x="-18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rPr>
              <a:t>Data Protection</a:t>
            </a:r>
          </a:p>
        </p:txBody>
      </p:sp>
      <p:grpSp>
        <p:nvGrpSpPr>
          <p:cNvPr id="75" name="Group 74"/>
          <p:cNvGrpSpPr>
            <a:grpSpLocks/>
          </p:cNvGrpSpPr>
          <p:nvPr/>
        </p:nvGrpSpPr>
        <p:grpSpPr>
          <a:xfrm>
            <a:off x="303954" y="1212849"/>
            <a:ext cx="11676226" cy="2535205"/>
            <a:chOff x="303954" y="1212849"/>
            <a:chExt cx="11676226" cy="2535205"/>
          </a:xfrm>
        </p:grpSpPr>
        <p:sp>
          <p:nvSpPr>
            <p:cNvPr id="76" name="Rectangle 75"/>
            <p:cNvSpPr/>
            <p:nvPr/>
          </p:nvSpPr>
          <p:spPr bwMode="auto">
            <a:xfrm>
              <a:off x="303954" y="1212849"/>
              <a:ext cx="11676226" cy="7460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defTabSz="932290"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Disaster Recovery</a:t>
              </a:r>
            </a:p>
          </p:txBody>
        </p:sp>
        <p:sp>
          <p:nvSpPr>
            <p:cNvPr id="77" name="Rectangle 76"/>
            <p:cNvSpPr/>
            <p:nvPr/>
          </p:nvSpPr>
          <p:spPr bwMode="auto">
            <a:xfrm>
              <a:off x="504825" y="2970952"/>
              <a:ext cx="2098778" cy="77710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Geo-Replication</a:t>
              </a:r>
            </a:p>
          </p:txBody>
        </p:sp>
        <p:sp>
          <p:nvSpPr>
            <p:cNvPr id="78" name="Rectangle 77"/>
            <p:cNvSpPr/>
            <p:nvPr/>
          </p:nvSpPr>
          <p:spPr bwMode="auto">
            <a:xfrm>
              <a:off x="504825" y="2072963"/>
              <a:ext cx="2098778" cy="77710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Geo-Restore</a:t>
              </a:r>
            </a:p>
          </p:txBody>
        </p:sp>
        <p:sp>
          <p:nvSpPr>
            <p:cNvPr id="79" name="Rectangle 78"/>
            <p:cNvSpPr/>
            <p:nvPr/>
          </p:nvSpPr>
          <p:spPr bwMode="auto">
            <a:xfrm>
              <a:off x="2658309" y="2072963"/>
              <a:ext cx="2294392"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Geo-Redundant Backup</a:t>
              </a:r>
            </a:p>
          </p:txBody>
        </p:sp>
        <p:sp>
          <p:nvSpPr>
            <p:cNvPr id="80" name="Rectangle 79"/>
            <p:cNvSpPr/>
            <p:nvPr/>
          </p:nvSpPr>
          <p:spPr bwMode="auto">
            <a:xfrm>
              <a:off x="5002644" y="2067973"/>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i="1" dirty="0">
                  <a:solidFill>
                    <a:srgbClr val="FFFF00"/>
                  </a:solidFill>
                  <a:latin typeface="Segoe UI" panose="020B0502040204020203" pitchFamily="34" charset="0"/>
                  <a:ea typeface="Segoe UI" pitchFamily="34" charset="0"/>
                  <a:cs typeface="Segoe UI" pitchFamily="34" charset="0"/>
                </a:rPr>
                <a:t>RPO &lt; 1 hour</a:t>
              </a:r>
            </a:p>
          </p:txBody>
        </p:sp>
        <p:sp>
          <p:nvSpPr>
            <p:cNvPr id="81" name="Rectangle 80"/>
            <p:cNvSpPr/>
            <p:nvPr/>
          </p:nvSpPr>
          <p:spPr bwMode="auto">
            <a:xfrm>
              <a:off x="7354783" y="2072963"/>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Recovery Time </a:t>
              </a:r>
              <a:r>
                <a:rPr lang="en-US" sz="1600" b="1" i="1" dirty="0">
                  <a:solidFill>
                    <a:srgbClr val="FFFF00"/>
                  </a:solidFill>
                  <a:latin typeface="Segoe UI" panose="020B0502040204020203" pitchFamily="34" charset="0"/>
                  <a:ea typeface="Segoe UI" pitchFamily="34" charset="0"/>
                  <a:cs typeface="Segoe UI" pitchFamily="34" charset="0"/>
                </a:rPr>
                <a:t>Minutes to Hours</a:t>
              </a:r>
            </a:p>
          </p:txBody>
        </p:sp>
        <p:sp>
          <p:nvSpPr>
            <p:cNvPr id="82" name="Rectangle 81"/>
            <p:cNvSpPr/>
            <p:nvPr/>
          </p:nvSpPr>
          <p:spPr bwMode="auto">
            <a:xfrm>
              <a:off x="9696161" y="2066337"/>
              <a:ext cx="2272942"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solidFill>
                    <a:schemeClr val="bg1"/>
                  </a:solidFill>
                  <a:latin typeface="Segoe UI" panose="020B0502040204020203" pitchFamily="34" charset="0"/>
                  <a:ea typeface="Segoe UI" pitchFamily="34" charset="0"/>
                  <a:cs typeface="Segoe UI" pitchFamily="34" charset="0"/>
                </a:rPr>
                <a:t>Included for </a:t>
              </a:r>
            </a:p>
            <a:p>
              <a:pPr algn="ctr" defTabSz="932290" fontAlgn="base">
                <a:lnSpc>
                  <a:spcPct val="90000"/>
                </a:lnSpc>
                <a:spcBef>
                  <a:spcPct val="0"/>
                </a:spcBef>
                <a:spcAft>
                  <a:spcPct val="0"/>
                </a:spcAft>
              </a:pPr>
              <a:r>
                <a:rPr lang="en-US" sz="1600" i="1" dirty="0">
                  <a:solidFill>
                    <a:schemeClr val="bg1"/>
                  </a:solidFill>
                  <a:latin typeface="Segoe UI" panose="020B0502040204020203" pitchFamily="34" charset="0"/>
                  <a:ea typeface="Segoe UI" pitchFamily="34" charset="0"/>
                  <a:cs typeface="Segoe UI" pitchFamily="34" charset="0"/>
                </a:rPr>
                <a:t>*all* databases</a:t>
              </a:r>
            </a:p>
          </p:txBody>
        </p:sp>
        <p:sp>
          <p:nvSpPr>
            <p:cNvPr id="83" name="Rectangle 82"/>
            <p:cNvSpPr/>
            <p:nvPr/>
          </p:nvSpPr>
          <p:spPr bwMode="auto">
            <a:xfrm>
              <a:off x="2672823" y="2966058"/>
              <a:ext cx="2294392"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Asynchronous replication to a regional Data center</a:t>
              </a:r>
            </a:p>
          </p:txBody>
        </p:sp>
        <p:sp>
          <p:nvSpPr>
            <p:cNvPr id="84" name="Rectangle 83"/>
            <p:cNvSpPr/>
            <p:nvPr/>
          </p:nvSpPr>
          <p:spPr bwMode="auto">
            <a:xfrm>
              <a:off x="5002644" y="2961068"/>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i="1" dirty="0">
                  <a:solidFill>
                    <a:schemeClr val="accent6"/>
                  </a:solidFill>
                  <a:latin typeface="Segoe UI" panose="020B0502040204020203" pitchFamily="34" charset="0"/>
                  <a:ea typeface="Segoe UI" pitchFamily="34" charset="0"/>
                  <a:cs typeface="Segoe UI" pitchFamily="34" charset="0"/>
                </a:rPr>
                <a:t> </a:t>
              </a:r>
              <a:r>
                <a:rPr lang="en-US" sz="1600" i="1" dirty="0">
                  <a:solidFill>
                    <a:srgbClr val="FFFF00"/>
                  </a:solidFill>
                  <a:latin typeface="Segoe UI" panose="020B0502040204020203" pitchFamily="34" charset="0"/>
                  <a:ea typeface="Segoe UI" pitchFamily="34" charset="0"/>
                  <a:cs typeface="Segoe UI" pitchFamily="34" charset="0"/>
                </a:rPr>
                <a:t>RPO &lt; 5 seconds</a:t>
              </a:r>
            </a:p>
          </p:txBody>
        </p:sp>
        <p:sp>
          <p:nvSpPr>
            <p:cNvPr id="85" name="Rectangle 84"/>
            <p:cNvSpPr/>
            <p:nvPr/>
          </p:nvSpPr>
          <p:spPr bwMode="auto">
            <a:xfrm>
              <a:off x="7358978" y="2966058"/>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Recovery Time </a:t>
              </a:r>
            </a:p>
            <a:p>
              <a:pPr algn="ctr" defTabSz="932290" fontAlgn="base">
                <a:lnSpc>
                  <a:spcPct val="90000"/>
                </a:lnSpc>
                <a:spcBef>
                  <a:spcPct val="0"/>
                </a:spcBef>
                <a:spcAft>
                  <a:spcPct val="0"/>
                </a:spcAft>
              </a:pPr>
              <a:r>
                <a:rPr lang="en-US" sz="1600" b="1" i="1" dirty="0">
                  <a:solidFill>
                    <a:srgbClr val="FFFF00"/>
                  </a:solidFill>
                  <a:latin typeface="Segoe UI" panose="020B0502040204020203" pitchFamily="34" charset="0"/>
                  <a:ea typeface="Segoe UI" pitchFamily="34" charset="0"/>
                  <a:cs typeface="Segoe UI" pitchFamily="34" charset="0"/>
                </a:rPr>
                <a:t>&lt; 30 seconds</a:t>
              </a:r>
            </a:p>
          </p:txBody>
        </p:sp>
        <p:sp>
          <p:nvSpPr>
            <p:cNvPr id="86" name="Rectangle 85"/>
            <p:cNvSpPr/>
            <p:nvPr/>
          </p:nvSpPr>
          <p:spPr bwMode="auto">
            <a:xfrm>
              <a:off x="9710570" y="2958460"/>
              <a:ext cx="2258533"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solidFill>
                    <a:schemeClr val="bg1"/>
                  </a:solidFill>
                  <a:latin typeface="Segoe UI" panose="020B0502040204020203" pitchFamily="34" charset="0"/>
                  <a:ea typeface="Segoe UI" pitchFamily="34" charset="0"/>
                  <a:cs typeface="Segoe UI" pitchFamily="34" charset="0"/>
                </a:rPr>
                <a:t>Available for </a:t>
              </a:r>
              <a:r>
                <a:rPr lang="en-US" sz="1600" i="1" dirty="0">
                  <a:solidFill>
                    <a:schemeClr val="bg1"/>
                  </a:solidFill>
                  <a:latin typeface="Segoe UI" panose="020B0502040204020203" pitchFamily="34" charset="0"/>
                  <a:ea typeface="Segoe UI" pitchFamily="34" charset="0"/>
                  <a:cs typeface="Segoe UI" pitchFamily="34" charset="0"/>
                </a:rPr>
                <a:t>Standard &amp; Premium</a:t>
              </a:r>
            </a:p>
          </p:txBody>
        </p:sp>
      </p:grpSp>
      <p:grpSp>
        <p:nvGrpSpPr>
          <p:cNvPr id="87" name="Group 86"/>
          <p:cNvGrpSpPr>
            <a:grpSpLocks/>
          </p:cNvGrpSpPr>
          <p:nvPr/>
        </p:nvGrpSpPr>
        <p:grpSpPr>
          <a:xfrm>
            <a:off x="312632" y="3899728"/>
            <a:ext cx="11676226" cy="2518424"/>
            <a:chOff x="312632" y="3899728"/>
            <a:chExt cx="11676226" cy="2518424"/>
          </a:xfrm>
        </p:grpSpPr>
        <p:sp>
          <p:nvSpPr>
            <p:cNvPr id="88" name="Rectangle 87"/>
            <p:cNvSpPr/>
            <p:nvPr/>
          </p:nvSpPr>
          <p:spPr bwMode="auto">
            <a:xfrm>
              <a:off x="312632" y="3899728"/>
              <a:ext cx="11676226" cy="7888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defTabSz="932290"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Oops Recovery</a:t>
              </a:r>
            </a:p>
          </p:txBody>
        </p:sp>
        <p:sp>
          <p:nvSpPr>
            <p:cNvPr id="89" name="Rectangle 88"/>
            <p:cNvSpPr/>
            <p:nvPr/>
          </p:nvSpPr>
          <p:spPr bwMode="auto">
            <a:xfrm>
              <a:off x="504825" y="4778152"/>
              <a:ext cx="2114442" cy="77710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Point in time restore</a:t>
              </a:r>
            </a:p>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(PITR)</a:t>
              </a:r>
            </a:p>
          </p:txBody>
        </p:sp>
        <p:sp>
          <p:nvSpPr>
            <p:cNvPr id="90" name="Rectangle 89"/>
            <p:cNvSpPr/>
            <p:nvPr/>
          </p:nvSpPr>
          <p:spPr bwMode="auto">
            <a:xfrm>
              <a:off x="2673973" y="4778152"/>
              <a:ext cx="2294392"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Continuous backup with tiered retention period</a:t>
              </a:r>
            </a:p>
          </p:txBody>
        </p:sp>
        <p:sp>
          <p:nvSpPr>
            <p:cNvPr id="91" name="Rectangle 90"/>
            <p:cNvSpPr/>
            <p:nvPr/>
          </p:nvSpPr>
          <p:spPr bwMode="auto">
            <a:xfrm>
              <a:off x="5002644" y="4773162"/>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i="1" dirty="0">
                  <a:solidFill>
                    <a:srgbClr val="FFFF00"/>
                  </a:solidFill>
                  <a:latin typeface="Segoe UI" panose="020B0502040204020203" pitchFamily="34" charset="0"/>
                  <a:ea typeface="Segoe UI" pitchFamily="34" charset="0"/>
                  <a:cs typeface="Segoe UI" pitchFamily="34" charset="0"/>
                </a:rPr>
                <a:t>Restore to any-point</a:t>
              </a:r>
            </a:p>
          </p:txBody>
        </p:sp>
        <p:sp>
          <p:nvSpPr>
            <p:cNvPr id="92" name="Rectangle 91"/>
            <p:cNvSpPr/>
            <p:nvPr/>
          </p:nvSpPr>
          <p:spPr bwMode="auto">
            <a:xfrm>
              <a:off x="7358978" y="4779287"/>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Recovery Time  </a:t>
              </a:r>
              <a:r>
                <a:rPr lang="en-US" sz="1600" b="1" i="1" dirty="0">
                  <a:solidFill>
                    <a:srgbClr val="FFFF00"/>
                  </a:solidFill>
                  <a:latin typeface="Segoe UI" panose="020B0502040204020203" pitchFamily="34" charset="0"/>
                  <a:ea typeface="Segoe UI" pitchFamily="34" charset="0"/>
                  <a:cs typeface="Segoe UI" pitchFamily="34" charset="0"/>
                </a:rPr>
                <a:t>Minutes to Hours</a:t>
              </a:r>
            </a:p>
          </p:txBody>
        </p:sp>
        <p:sp>
          <p:nvSpPr>
            <p:cNvPr id="93" name="Rectangle 92"/>
            <p:cNvSpPr/>
            <p:nvPr/>
          </p:nvSpPr>
          <p:spPr bwMode="auto">
            <a:xfrm>
              <a:off x="9710570" y="4771689"/>
              <a:ext cx="2272942"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solidFill>
                    <a:schemeClr val="bg1"/>
                  </a:solidFill>
                  <a:latin typeface="Segoe UI" panose="020B0502040204020203" pitchFamily="34" charset="0"/>
                  <a:ea typeface="Segoe UI" pitchFamily="34" charset="0"/>
                  <a:cs typeface="Segoe UI" pitchFamily="34" charset="0"/>
                </a:rPr>
                <a:t>Included for </a:t>
              </a:r>
            </a:p>
            <a:p>
              <a:pPr algn="ctr" defTabSz="932290" fontAlgn="base">
                <a:lnSpc>
                  <a:spcPct val="90000"/>
                </a:lnSpc>
                <a:spcBef>
                  <a:spcPct val="0"/>
                </a:spcBef>
                <a:spcAft>
                  <a:spcPct val="0"/>
                </a:spcAft>
              </a:pPr>
              <a:r>
                <a:rPr lang="en-US" sz="1600" i="1" dirty="0">
                  <a:solidFill>
                    <a:schemeClr val="bg1"/>
                  </a:solidFill>
                  <a:latin typeface="Segoe UI" panose="020B0502040204020203" pitchFamily="34" charset="0"/>
                  <a:ea typeface="Segoe UI" pitchFamily="34" charset="0"/>
                  <a:cs typeface="Segoe UI" pitchFamily="34" charset="0"/>
                </a:rPr>
                <a:t>*all* databases</a:t>
              </a:r>
            </a:p>
          </p:txBody>
        </p:sp>
        <p:sp>
          <p:nvSpPr>
            <p:cNvPr id="94" name="Rectangle 93"/>
            <p:cNvSpPr/>
            <p:nvPr/>
          </p:nvSpPr>
          <p:spPr bwMode="auto">
            <a:xfrm>
              <a:off x="2686254" y="5639915"/>
              <a:ext cx="2282111"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Tail-end backup</a:t>
              </a:r>
            </a:p>
          </p:txBody>
        </p:sp>
        <p:sp>
          <p:nvSpPr>
            <p:cNvPr id="95" name="Rectangle 94"/>
            <p:cNvSpPr/>
            <p:nvPr/>
          </p:nvSpPr>
          <p:spPr bwMode="auto">
            <a:xfrm>
              <a:off x="5002645" y="5634925"/>
              <a:ext cx="2294476"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i="1" dirty="0">
                  <a:solidFill>
                    <a:srgbClr val="FFFF00"/>
                  </a:solidFill>
                  <a:latin typeface="Segoe UI" panose="020B0502040204020203" pitchFamily="34" charset="0"/>
                  <a:ea typeface="Segoe UI" pitchFamily="34" charset="0"/>
                  <a:cs typeface="Segoe UI" pitchFamily="34" charset="0"/>
                </a:rPr>
                <a:t>Restore to point of deletion</a:t>
              </a:r>
            </a:p>
          </p:txBody>
        </p:sp>
        <p:sp>
          <p:nvSpPr>
            <p:cNvPr id="96" name="Rectangle 95"/>
            <p:cNvSpPr/>
            <p:nvPr/>
          </p:nvSpPr>
          <p:spPr bwMode="auto">
            <a:xfrm>
              <a:off x="7354783" y="5641050"/>
              <a:ext cx="2298671"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Recovery Time </a:t>
              </a:r>
              <a:r>
                <a:rPr lang="en-US" sz="1600" b="1" i="1" dirty="0">
                  <a:solidFill>
                    <a:srgbClr val="FFFF00"/>
                  </a:solidFill>
                  <a:latin typeface="Segoe UI" panose="020B0502040204020203" pitchFamily="34" charset="0"/>
                  <a:ea typeface="Segoe UI" pitchFamily="34" charset="0"/>
                  <a:cs typeface="Segoe UI" pitchFamily="34" charset="0"/>
                </a:rPr>
                <a:t>Minutes to Hours</a:t>
              </a:r>
            </a:p>
          </p:txBody>
        </p:sp>
        <p:sp>
          <p:nvSpPr>
            <p:cNvPr id="97" name="Rectangle 96"/>
            <p:cNvSpPr/>
            <p:nvPr/>
          </p:nvSpPr>
          <p:spPr bwMode="auto">
            <a:xfrm>
              <a:off x="9710571" y="5633452"/>
              <a:ext cx="2269610" cy="777102"/>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solidFill>
                    <a:schemeClr val="bg1"/>
                  </a:solidFill>
                  <a:latin typeface="Segoe UI" panose="020B0502040204020203" pitchFamily="34" charset="0"/>
                  <a:ea typeface="Segoe UI" pitchFamily="34" charset="0"/>
                  <a:cs typeface="Segoe UI" pitchFamily="34" charset="0"/>
                </a:rPr>
                <a:t>Included for </a:t>
              </a:r>
            </a:p>
            <a:p>
              <a:pPr algn="ctr" defTabSz="932290" fontAlgn="base">
                <a:lnSpc>
                  <a:spcPct val="90000"/>
                </a:lnSpc>
                <a:spcBef>
                  <a:spcPct val="0"/>
                </a:spcBef>
                <a:spcAft>
                  <a:spcPct val="0"/>
                </a:spcAft>
              </a:pPr>
              <a:r>
                <a:rPr lang="en-US" sz="1600" i="1" dirty="0">
                  <a:solidFill>
                    <a:schemeClr val="bg1"/>
                  </a:solidFill>
                  <a:latin typeface="Segoe UI" panose="020B0502040204020203" pitchFamily="34" charset="0"/>
                  <a:ea typeface="Segoe UI" pitchFamily="34" charset="0"/>
                  <a:cs typeface="Segoe UI" pitchFamily="34" charset="0"/>
                </a:rPr>
                <a:t>*all* databases</a:t>
              </a:r>
            </a:p>
          </p:txBody>
        </p:sp>
        <p:sp>
          <p:nvSpPr>
            <p:cNvPr id="98" name="Rectangle 8"/>
            <p:cNvSpPr/>
            <p:nvPr/>
          </p:nvSpPr>
          <p:spPr bwMode="auto">
            <a:xfrm>
              <a:off x="504824" y="5633158"/>
              <a:ext cx="2117703" cy="77710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ctr" anchorCtr="0" forceAA="0" compatLnSpc="1">
              <a:prstTxWarp prst="textNoShape">
                <a:avLst/>
              </a:prstTxWarp>
              <a:noAutofit/>
            </a:bodyPr>
            <a:lstStyle/>
            <a:p>
              <a:pPr algn="ctr" defTabSz="932290"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Accidental Database deletion</a:t>
              </a:r>
            </a:p>
          </p:txBody>
        </p:sp>
      </p:grpSp>
    </p:spTree>
    <p:extLst>
      <p:ext uri="{BB962C8B-B14F-4D97-AF65-F5344CB8AC3E}">
        <p14:creationId xmlns:p14="http://schemas.microsoft.com/office/powerpoint/2010/main" val="264265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left)">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ff9d20f-9389-48c9-b6e4-b87ef9c83900">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BB9179F2906E4E897F4B502A5740FE" ma:contentTypeVersion="3" ma:contentTypeDescription="Create a new document." ma:contentTypeScope="" ma:versionID="dd506cd5bdebb32d11c23b5864467350">
  <xsd:schema xmlns:xsd="http://www.w3.org/2001/XMLSchema" xmlns:xs="http://www.w3.org/2001/XMLSchema" xmlns:p="http://schemas.microsoft.com/office/2006/metadata/properties" xmlns:ns3="7ff9d20f-9389-48c9-b6e4-b87ef9c83900" targetNamespace="http://schemas.microsoft.com/office/2006/metadata/properties" ma:root="true" ma:fieldsID="685e550dbd68143e55f017cfbd4ed3a4" ns3:_="">
    <xsd:import namespace="7ff9d20f-9389-48c9-b6e4-b87ef9c83900"/>
    <xsd:element name="properties">
      <xsd:complexType>
        <xsd:sequence>
          <xsd:element name="documentManagement">
            <xsd:complexType>
              <xsd:all>
                <xsd:element ref="ns3:SharedWithUser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9d20f-9389-48c9-b6e4-b87ef9c8390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904D08-8706-4E09-B845-3237AE343182}">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ff9d20f-9389-48c9-b6e4-b87ef9c83900"/>
    <ds:schemaRef ds:uri="http://purl.org/dc/terms/"/>
    <ds:schemaRef ds:uri="http://www.w3.org/XML/1998/namespace"/>
  </ds:schemaRefs>
</ds:datastoreItem>
</file>

<file path=customXml/itemProps2.xml><?xml version="1.0" encoding="utf-8"?>
<ds:datastoreItem xmlns:ds="http://schemas.openxmlformats.org/officeDocument/2006/customXml" ds:itemID="{C8121200-FFF7-4C19-B48D-EC6EB3BCFBBB}">
  <ds:schemaRefs>
    <ds:schemaRef ds:uri="http://schemas.microsoft.com/sharepoint/v3/contenttype/forms"/>
  </ds:schemaRefs>
</ds:datastoreItem>
</file>

<file path=customXml/itemProps3.xml><?xml version="1.0" encoding="utf-8"?>
<ds:datastoreItem xmlns:ds="http://schemas.openxmlformats.org/officeDocument/2006/customXml" ds:itemID="{498D1466-30C0-4397-B147-9D1AFBD21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f9d20f-9389-48c9-b6e4-b87ef9c839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3543</Words>
  <Application>Microsoft Office PowerPoint</Application>
  <PresentationFormat>Personalizado</PresentationFormat>
  <Paragraphs>509</Paragraphs>
  <Slides>31</Slides>
  <Notes>14</Notes>
  <HiddenSlides>2</HiddenSlides>
  <MMClips>0</MMClips>
  <ScaleCrop>false</ScaleCrop>
  <HeadingPairs>
    <vt:vector size="8" baseType="variant">
      <vt:variant>
        <vt:lpstr>Fuentes usadas</vt:lpstr>
      </vt:variant>
      <vt:variant>
        <vt:i4>10</vt:i4>
      </vt:variant>
      <vt:variant>
        <vt:lpstr>Tema</vt:lpstr>
      </vt:variant>
      <vt:variant>
        <vt:i4>1</vt:i4>
      </vt:variant>
      <vt:variant>
        <vt:lpstr>Servidores OLE incrustados</vt:lpstr>
      </vt:variant>
      <vt:variant>
        <vt:i4>1</vt:i4>
      </vt:variant>
      <vt:variant>
        <vt:lpstr>Títulos de diapositiva</vt:lpstr>
      </vt:variant>
      <vt:variant>
        <vt:i4>31</vt:i4>
      </vt:variant>
    </vt:vector>
  </HeadingPairs>
  <TitlesOfParts>
    <vt:vector size="43" baseType="lpstr">
      <vt:lpstr>ＭＳ Ｐゴシック</vt:lpstr>
      <vt:lpstr>ＭＳ Ｐゴシック</vt:lpstr>
      <vt:lpstr>Arial</vt:lpstr>
      <vt:lpstr>Calibri</vt:lpstr>
      <vt:lpstr>Segoe Semibold</vt:lpstr>
      <vt:lpstr>Segoe UI</vt:lpstr>
      <vt:lpstr>Segoe UI Light</vt:lpstr>
      <vt:lpstr>Segoe UI Semibold</vt:lpstr>
      <vt:lpstr>Symbol</vt:lpstr>
      <vt:lpstr>Wingdings</vt:lpstr>
      <vt:lpstr>STB Conversations 2013</vt:lpstr>
      <vt:lpstr>think-cell Slide</vt:lpstr>
      <vt:lpstr>Azure SQL Database </vt:lpstr>
      <vt:lpstr>Data Platform Continuum</vt:lpstr>
      <vt:lpstr>SQL Database Service Overview</vt:lpstr>
      <vt:lpstr>Where is it offered?</vt:lpstr>
      <vt:lpstr>Azure SQL DB Fun Facts</vt:lpstr>
      <vt:lpstr>What are customers doing with SQL Database?</vt:lpstr>
      <vt:lpstr>Azure SQL Database Service Tiers</vt:lpstr>
      <vt:lpstr>Presentación de PowerPoint</vt:lpstr>
      <vt:lpstr>Data Protection</vt:lpstr>
      <vt:lpstr>Point-in-time restore</vt:lpstr>
      <vt:lpstr>Demo: PITR</vt:lpstr>
      <vt:lpstr>Presentación de PowerPoint</vt:lpstr>
      <vt:lpstr>Active geo-replication</vt:lpstr>
      <vt:lpstr>Active GeoDR</vt:lpstr>
      <vt:lpstr>Team Mission  </vt:lpstr>
      <vt:lpstr>Azure SQL Database V12</vt:lpstr>
      <vt:lpstr>App Compat</vt:lpstr>
      <vt:lpstr>Improved Compatibility and New Features</vt:lpstr>
      <vt:lpstr>Performance</vt:lpstr>
      <vt:lpstr>Raw performance: v11 vs. v12</vt:lpstr>
      <vt:lpstr>Getting to v12 – codename “Sterling”</vt:lpstr>
      <vt:lpstr>Sterling Pillars</vt:lpstr>
      <vt:lpstr>Database High Availability</vt:lpstr>
      <vt:lpstr>Deployment Rollout in Action</vt:lpstr>
      <vt:lpstr>Azure SQL DB V12: Azure Region View</vt:lpstr>
      <vt:lpstr>How Connections Work</vt:lpstr>
      <vt:lpstr>Local and Remote Storage Support</vt:lpstr>
      <vt:lpstr>SQL Platform Continuum</vt:lpstr>
      <vt:lpstr>Thank you</vt:lpstr>
      <vt:lpstr>Explore Everything PASS Has to Offer</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2014-07-28T21:54:25Z</dcterms:created>
  <dcterms:modified xsi:type="dcterms:W3CDTF">2017-01-24T10:42:09Z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Order">
    <vt:r8>21071600</vt:r8>
  </property>
  <property fmtid="{D5CDD505-2E9C-101B-9397-08002B2CF9AE}" pid="4" name="_dlc_policyId">
    <vt:lpwstr/>
  </property>
  <property fmtid="{D5CDD505-2E9C-101B-9397-08002B2CF9AE}" pid="5" name="Region">
    <vt:lpwstr/>
  </property>
  <property fmtid="{D5CDD505-2E9C-101B-9397-08002B2CF9AE}" pid="6" name="Confidentiality">
    <vt:lpwstr>80;#customer ready|8986c41d-21c5-4f8f-8a12-ea4625b46858</vt:lpwstr>
  </property>
  <property fmtid="{D5CDD505-2E9C-101B-9397-08002B2CF9AE}" pid="7" name="ItemType">
    <vt:lpwstr>10849;#customer presentations|18e9ae94-e321-4eea-82d2-ad5b2f470f3c;#20105;#Enterprise Campaign-in-a-Box|5be44a56-7d97-49d9-a0b1-5644a599714f;#12636;#core content|97da5641-e364-4415-923f-331e90ae0f00</vt:lpwstr>
  </property>
  <property fmtid="{D5CDD505-2E9C-101B-9397-08002B2CF9AE}" pid="8" name="ContentTypeId">
    <vt:lpwstr>0x010100C2BB9179F2906E4E897F4B502A5740FE</vt:lpwstr>
  </property>
  <property fmtid="{D5CDD505-2E9C-101B-9397-08002B2CF9AE}" pid="9" name="Industries">
    <vt:lpwstr/>
  </property>
  <property fmtid="{D5CDD505-2E9C-101B-9397-08002B2CF9AE}" pid="10" name="Roles">
    <vt:lpwstr/>
  </property>
  <property fmtid="{D5CDD505-2E9C-101B-9397-08002B2CF9AE}" pid="11" name="SMSGDomain">
    <vt:lpwstr>13172;#Server and Tools Business|6783548d-8609-4f97-be4a-4ca2616905a6;#19757;#STB Conversations Domain|ab3ceaba-e38a-46cd-ac14-3fcc9aa094c0;#16098;#Enterprise and Partner Group|b6e10940-8c6c-40cf-9dc4-c224c7da837a</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19399;#Cloud OS|ec248454-62d9-485e-995d-0cfad61f7f4c;#10058;#New Conversation|5ae50351-4e19-465d-a34a-e592b7a56769;#19760;#Unlock Insights on Any Data|16b929ac-254f-441f-92d5-a2425c6763c0;#20635;#Power BI solution|a774047b-2f39-4ee6-a302-4d53f94b9400</vt:lpwstr>
  </property>
  <property fmtid="{D5CDD505-2E9C-101B-9397-08002B2CF9AE}" pid="15" name="SMSGTags">
    <vt:lpwstr/>
  </property>
  <property fmtid="{D5CDD505-2E9C-101B-9397-08002B2CF9AE}" pid="16" name="Products">
    <vt:lpwstr>10899;#Microsoft Office|3a4e9862-cdce-4bdc-8664-91038e3eb1e9;#10237;#Microsoft SQL Server|261ba873-f3ab-420e-96d6-e3004596a551;#10921;#Microsoft Azure|669a3112-5edf-444b-a003-630063601f07;#10314;#Windows Server|ca5543fc-6710-4f1f-bdee-81c42361029e;#20339;</vt:lpwstr>
  </property>
  <property fmtid="{D5CDD505-2E9C-101B-9397-08002B2CF9AE}" pid="17" name="_dlc_DocIdItemGuid">
    <vt:lpwstr>c44c72eb-523f-43c3-b159-4d3609129c1e</vt:lpwstr>
  </property>
  <property fmtid="{D5CDD505-2E9C-101B-9397-08002B2CF9AE}" pid="18" name="EnterpriseDomainTags">
    <vt:lpwstr>14526;#Enterprise and Partner Group|b6e10940-8c6c-40cf-9dc4-c224c7da837a;#10747;#enterprise campaign in a box|39675275-15e7-44be-8b31-69c9953e6a39;#20517;#Insights Campaign|b5d6e11c-91ef-41ee-9bd8-5846b75485cc</vt:lpwstr>
  </property>
  <property fmtid="{D5CDD505-2E9C-101B-9397-08002B2CF9AE}" pid="19" name="Segments">
    <vt:lpwstr/>
  </property>
  <property fmtid="{D5CDD505-2E9C-101B-9397-08002B2CF9AE}" pid="20" name="ActivitiesAndPrograms">
    <vt:lpwstr>10747;#enterprise campaign in a box|39675275-15e7-44be-8b31-69c9953e6a39;#19590;#Cloud OS Campaign|1cbb1ac2-faeb-49e0-b8fa-b1da774b985c</vt:lpwstr>
  </property>
  <property fmtid="{D5CDD505-2E9C-101B-9397-08002B2CF9AE}" pid="21" name="Partners">
    <vt:lpwstr/>
  </property>
  <property fmtid="{D5CDD505-2E9C-101B-9397-08002B2CF9AE}" pid="22" name="WorkflowChangePath">
    <vt:lpwstr>1fb2635a-68dc-46ab-be64-a3a681949ebe,5;1fb2635a-68dc-46ab-be64-a3a681949ebe,16;1fb2635a-68dc-46ab-be64-a3a681949ebe,19;</vt:lpwstr>
  </property>
  <property fmtid="{D5CDD505-2E9C-101B-9397-08002B2CF9AE}" pid="23" name="Groups">
    <vt:lpwstr>18442;#Server and Tools Marketing Group|4f75e184-e5aa-4234-a07f-b032d60df254</vt:lpwstr>
  </property>
  <property fmtid="{D5CDD505-2E9C-101B-9397-08002B2CF9AE}" pid="24" name="Topics">
    <vt:lpwstr/>
  </property>
  <property fmtid="{D5CDD505-2E9C-101B-9397-08002B2CF9AE}" pid="25" name="LastUpdatedByBatchTagging">
    <vt:bool>true</vt:bool>
  </property>
  <property fmtid="{D5CDD505-2E9C-101B-9397-08002B2CF9AE}" pid="26" name="Languages">
    <vt:lpwstr/>
  </property>
  <property fmtid="{D5CDD505-2E9C-101B-9397-08002B2CF9AE}" pid="27" name="messageframeworktype">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10077;#IT decision makers|9b4e6e74-580c-4c34-b4d3-48674047e67e</vt:lpwstr>
  </property>
  <property fmtid="{D5CDD505-2E9C-101B-9397-08002B2CF9AE}" pid="31" name="IsMyDocuments">
    <vt:bool>true</vt:bool>
  </property>
  <property fmtid="{D5CDD505-2E9C-101B-9397-08002B2CF9AE}" pid="32" name="TaxCatchAll">
    <vt:lpwstr/>
  </property>
  <property fmtid="{D5CDD505-2E9C-101B-9397-08002B2CF9AE}" pid="33" name="TaxKeywordTaxHTField">
    <vt:lpwstr/>
  </property>
</Properties>
</file>